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4" r:id="rId5"/>
    <p:sldId id="259" r:id="rId6"/>
    <p:sldId id="260" r:id="rId7"/>
    <p:sldId id="261" r:id="rId8"/>
    <p:sldId id="262"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76"/>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24097-728B-4E24-8667-C7E5871F18C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0CB273-A8B3-4726-BDE6-33F2AD157ACB}">
      <dgm:prSet/>
      <dgm:spPr/>
      <dgm:t>
        <a:bodyPr/>
        <a:lstStyle/>
        <a:p>
          <a:pPr>
            <a:lnSpc>
              <a:spcPct val="100000"/>
            </a:lnSpc>
            <a:defRPr cap="all"/>
          </a:pPr>
          <a:r>
            <a:rPr lang="en-US"/>
            <a:t>Introduction</a:t>
          </a:r>
        </a:p>
      </dgm:t>
    </dgm:pt>
    <dgm:pt modelId="{E26145F3-51BA-43D9-8D84-F4C2C0A1AC49}" type="parTrans" cxnId="{66FBD4CA-91E6-4C13-96C0-3EF2F4F95522}">
      <dgm:prSet/>
      <dgm:spPr/>
      <dgm:t>
        <a:bodyPr/>
        <a:lstStyle/>
        <a:p>
          <a:endParaRPr lang="en-US"/>
        </a:p>
      </dgm:t>
    </dgm:pt>
    <dgm:pt modelId="{94828FCB-0C6B-4013-974D-8039BF89974F}" type="sibTrans" cxnId="{66FBD4CA-91E6-4C13-96C0-3EF2F4F95522}">
      <dgm:prSet/>
      <dgm:spPr/>
      <dgm:t>
        <a:bodyPr/>
        <a:lstStyle/>
        <a:p>
          <a:endParaRPr lang="en-US"/>
        </a:p>
      </dgm:t>
    </dgm:pt>
    <dgm:pt modelId="{07D0F564-011A-464C-ABF4-1233C0DFE6D5}">
      <dgm:prSet/>
      <dgm:spPr/>
      <dgm:t>
        <a:bodyPr/>
        <a:lstStyle/>
        <a:p>
          <a:pPr>
            <a:lnSpc>
              <a:spcPct val="100000"/>
            </a:lnSpc>
            <a:defRPr cap="all"/>
          </a:pPr>
          <a:r>
            <a:rPr lang="en-US"/>
            <a:t>Business Questions</a:t>
          </a:r>
        </a:p>
      </dgm:t>
    </dgm:pt>
    <dgm:pt modelId="{4FABBA81-22FE-4F3E-96B4-E29B293EE7D7}" type="parTrans" cxnId="{5DB35B2D-F939-4444-A57F-7017E73C9B18}">
      <dgm:prSet/>
      <dgm:spPr/>
      <dgm:t>
        <a:bodyPr/>
        <a:lstStyle/>
        <a:p>
          <a:endParaRPr lang="en-US"/>
        </a:p>
      </dgm:t>
    </dgm:pt>
    <dgm:pt modelId="{AD9B9711-6226-49B7-94B4-B2C61E0F0E8A}" type="sibTrans" cxnId="{5DB35B2D-F939-4444-A57F-7017E73C9B18}">
      <dgm:prSet/>
      <dgm:spPr/>
      <dgm:t>
        <a:bodyPr/>
        <a:lstStyle/>
        <a:p>
          <a:endParaRPr lang="en-US"/>
        </a:p>
      </dgm:t>
    </dgm:pt>
    <dgm:pt modelId="{9E04AB73-1848-4C4A-890C-CB3EDCB829F8}">
      <dgm:prSet/>
      <dgm:spPr/>
      <dgm:t>
        <a:bodyPr/>
        <a:lstStyle/>
        <a:p>
          <a:pPr>
            <a:lnSpc>
              <a:spcPct val="100000"/>
            </a:lnSpc>
            <a:defRPr cap="all"/>
          </a:pPr>
          <a:r>
            <a:rPr lang="en-US"/>
            <a:t>Analysis</a:t>
          </a:r>
        </a:p>
      </dgm:t>
    </dgm:pt>
    <dgm:pt modelId="{988FC00C-2543-4D97-BD4F-E5CC0842A4CC}" type="parTrans" cxnId="{0652FDA6-008B-43A9-8942-2B8F35A52427}">
      <dgm:prSet/>
      <dgm:spPr/>
      <dgm:t>
        <a:bodyPr/>
        <a:lstStyle/>
        <a:p>
          <a:endParaRPr lang="en-US"/>
        </a:p>
      </dgm:t>
    </dgm:pt>
    <dgm:pt modelId="{1E7ADEB3-B6F8-4FC8-A5E4-4AA3DD37CD2C}" type="sibTrans" cxnId="{0652FDA6-008B-43A9-8942-2B8F35A52427}">
      <dgm:prSet/>
      <dgm:spPr/>
      <dgm:t>
        <a:bodyPr/>
        <a:lstStyle/>
        <a:p>
          <a:endParaRPr lang="en-US"/>
        </a:p>
      </dgm:t>
    </dgm:pt>
    <dgm:pt modelId="{3DA30E37-22F7-4128-B814-BF0B9E739344}">
      <dgm:prSet/>
      <dgm:spPr/>
      <dgm:t>
        <a:bodyPr/>
        <a:lstStyle/>
        <a:p>
          <a:pPr>
            <a:lnSpc>
              <a:spcPct val="100000"/>
            </a:lnSpc>
            <a:defRPr cap="all"/>
          </a:pPr>
          <a:r>
            <a:rPr lang="en-US" dirty="0"/>
            <a:t>Conclusion</a:t>
          </a:r>
        </a:p>
      </dgm:t>
    </dgm:pt>
    <dgm:pt modelId="{053E0ABB-795C-4D65-9968-638F7F4694D1}" type="parTrans" cxnId="{173144A6-E932-4775-9A21-CB334CBEF198}">
      <dgm:prSet/>
      <dgm:spPr/>
      <dgm:t>
        <a:bodyPr/>
        <a:lstStyle/>
        <a:p>
          <a:endParaRPr lang="en-US"/>
        </a:p>
      </dgm:t>
    </dgm:pt>
    <dgm:pt modelId="{AFFF785D-4CBB-47B3-B9D9-64422B3C0792}" type="sibTrans" cxnId="{173144A6-E932-4775-9A21-CB334CBEF198}">
      <dgm:prSet/>
      <dgm:spPr/>
      <dgm:t>
        <a:bodyPr/>
        <a:lstStyle/>
        <a:p>
          <a:endParaRPr lang="en-US"/>
        </a:p>
      </dgm:t>
    </dgm:pt>
    <dgm:pt modelId="{EB512F21-48CB-4415-82B6-3EF3358251A1}" type="pres">
      <dgm:prSet presAssocID="{F4624097-728B-4E24-8667-C7E5871F18C4}" presName="root" presStyleCnt="0">
        <dgm:presLayoutVars>
          <dgm:dir/>
          <dgm:resizeHandles val="exact"/>
        </dgm:presLayoutVars>
      </dgm:prSet>
      <dgm:spPr/>
    </dgm:pt>
    <dgm:pt modelId="{DF8BF1A1-F306-42A7-A3DB-1FB71CAF53B7}" type="pres">
      <dgm:prSet presAssocID="{9B0CB273-A8B3-4726-BDE6-33F2AD157ACB}" presName="compNode" presStyleCnt="0"/>
      <dgm:spPr/>
    </dgm:pt>
    <dgm:pt modelId="{F1AE61DD-AEA7-4ED6-ACD3-51474380DA1D}" type="pres">
      <dgm:prSet presAssocID="{9B0CB273-A8B3-4726-BDE6-33F2AD157ACB}" presName="iconBgRect" presStyleLbl="bgShp" presStyleIdx="0" presStyleCnt="4"/>
      <dgm:spPr/>
    </dgm:pt>
    <dgm:pt modelId="{D896D951-663D-44B2-90EB-1289E5672386}" type="pres">
      <dgm:prSet presAssocID="{9B0CB273-A8B3-4726-BDE6-33F2AD157A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318D72F1-5AA5-40D8-8257-F7BF552FB81F}" type="pres">
      <dgm:prSet presAssocID="{9B0CB273-A8B3-4726-BDE6-33F2AD157ACB}" presName="spaceRect" presStyleCnt="0"/>
      <dgm:spPr/>
    </dgm:pt>
    <dgm:pt modelId="{358377E1-9AF4-48A0-BCAE-972D5B74E68C}" type="pres">
      <dgm:prSet presAssocID="{9B0CB273-A8B3-4726-BDE6-33F2AD157ACB}" presName="textRect" presStyleLbl="revTx" presStyleIdx="0" presStyleCnt="4">
        <dgm:presLayoutVars>
          <dgm:chMax val="1"/>
          <dgm:chPref val="1"/>
        </dgm:presLayoutVars>
      </dgm:prSet>
      <dgm:spPr/>
    </dgm:pt>
    <dgm:pt modelId="{0A21350B-2914-46C8-BA62-32C333F51E52}" type="pres">
      <dgm:prSet presAssocID="{94828FCB-0C6B-4013-974D-8039BF89974F}" presName="sibTrans" presStyleCnt="0"/>
      <dgm:spPr/>
    </dgm:pt>
    <dgm:pt modelId="{AAB230A0-0973-4AFC-A6EF-79A9AE2467D6}" type="pres">
      <dgm:prSet presAssocID="{07D0F564-011A-464C-ABF4-1233C0DFE6D5}" presName="compNode" presStyleCnt="0"/>
      <dgm:spPr/>
    </dgm:pt>
    <dgm:pt modelId="{C579BE96-9DA9-4296-BBF8-81F2DBD7F80D}" type="pres">
      <dgm:prSet presAssocID="{07D0F564-011A-464C-ABF4-1233C0DFE6D5}" presName="iconBgRect" presStyleLbl="bgShp" presStyleIdx="1" presStyleCnt="4"/>
      <dgm:spPr/>
    </dgm:pt>
    <dgm:pt modelId="{869BAB63-D966-442F-A29D-86205080E61B}" type="pres">
      <dgm:prSet presAssocID="{07D0F564-011A-464C-ABF4-1233C0DFE6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6AE6CA09-0790-47A3-8D6C-7B3DA082C841}" type="pres">
      <dgm:prSet presAssocID="{07D0F564-011A-464C-ABF4-1233C0DFE6D5}" presName="spaceRect" presStyleCnt="0"/>
      <dgm:spPr/>
    </dgm:pt>
    <dgm:pt modelId="{F4336C3C-0388-41DA-AD18-853630A2DD94}" type="pres">
      <dgm:prSet presAssocID="{07D0F564-011A-464C-ABF4-1233C0DFE6D5}" presName="textRect" presStyleLbl="revTx" presStyleIdx="1" presStyleCnt="4">
        <dgm:presLayoutVars>
          <dgm:chMax val="1"/>
          <dgm:chPref val="1"/>
        </dgm:presLayoutVars>
      </dgm:prSet>
      <dgm:spPr/>
    </dgm:pt>
    <dgm:pt modelId="{F65FE6AC-7923-4E22-805E-9BC7040FAADE}" type="pres">
      <dgm:prSet presAssocID="{AD9B9711-6226-49B7-94B4-B2C61E0F0E8A}" presName="sibTrans" presStyleCnt="0"/>
      <dgm:spPr/>
    </dgm:pt>
    <dgm:pt modelId="{F1E2AE95-B489-4FA2-A44D-611524D8833D}" type="pres">
      <dgm:prSet presAssocID="{9E04AB73-1848-4C4A-890C-CB3EDCB829F8}" presName="compNode" presStyleCnt="0"/>
      <dgm:spPr/>
    </dgm:pt>
    <dgm:pt modelId="{A3C589D4-D48C-4FD3-B8FE-96EC053BB868}" type="pres">
      <dgm:prSet presAssocID="{9E04AB73-1848-4C4A-890C-CB3EDCB829F8}" presName="iconBgRect" presStyleLbl="bgShp" presStyleIdx="2" presStyleCnt="4"/>
      <dgm:spPr/>
    </dgm:pt>
    <dgm:pt modelId="{6169F523-6B5F-423B-9585-73C1D7EB67EB}" type="pres">
      <dgm:prSet presAssocID="{9E04AB73-1848-4C4A-890C-CB3EDCB829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Plan"/>
        </a:ext>
      </dgm:extLst>
    </dgm:pt>
    <dgm:pt modelId="{740AE425-E43B-4C72-B36F-D6BDD5B40D0D}" type="pres">
      <dgm:prSet presAssocID="{9E04AB73-1848-4C4A-890C-CB3EDCB829F8}" presName="spaceRect" presStyleCnt="0"/>
      <dgm:spPr/>
    </dgm:pt>
    <dgm:pt modelId="{D346F56F-57A4-4C5B-BB3E-CAFD178DB970}" type="pres">
      <dgm:prSet presAssocID="{9E04AB73-1848-4C4A-890C-CB3EDCB829F8}" presName="textRect" presStyleLbl="revTx" presStyleIdx="2" presStyleCnt="4">
        <dgm:presLayoutVars>
          <dgm:chMax val="1"/>
          <dgm:chPref val="1"/>
        </dgm:presLayoutVars>
      </dgm:prSet>
      <dgm:spPr/>
    </dgm:pt>
    <dgm:pt modelId="{34C260DB-F278-4AD1-9F55-B0355A346921}" type="pres">
      <dgm:prSet presAssocID="{1E7ADEB3-B6F8-4FC8-A5E4-4AA3DD37CD2C}" presName="sibTrans" presStyleCnt="0"/>
      <dgm:spPr/>
    </dgm:pt>
    <dgm:pt modelId="{ABFF8F59-9805-443F-A333-30C37AE3CDF3}" type="pres">
      <dgm:prSet presAssocID="{3DA30E37-22F7-4128-B814-BF0B9E739344}" presName="compNode" presStyleCnt="0"/>
      <dgm:spPr/>
    </dgm:pt>
    <dgm:pt modelId="{2C8747C7-FD63-449B-AE54-84EB34F47CF0}" type="pres">
      <dgm:prSet presAssocID="{3DA30E37-22F7-4128-B814-BF0B9E739344}" presName="iconBgRect" presStyleLbl="bgShp" presStyleIdx="3" presStyleCnt="4"/>
      <dgm:spPr/>
    </dgm:pt>
    <dgm:pt modelId="{902F01C9-502B-4283-9FA0-AB3540CC4334}" type="pres">
      <dgm:prSet presAssocID="{3DA30E37-22F7-4128-B814-BF0B9E7393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
        </a:ext>
      </dgm:extLst>
    </dgm:pt>
    <dgm:pt modelId="{190A2140-1C31-4BAA-A24A-E0F5B03C6832}" type="pres">
      <dgm:prSet presAssocID="{3DA30E37-22F7-4128-B814-BF0B9E739344}" presName="spaceRect" presStyleCnt="0"/>
      <dgm:spPr/>
    </dgm:pt>
    <dgm:pt modelId="{895B54E8-F8FC-4552-886D-35C9CA4C53FF}" type="pres">
      <dgm:prSet presAssocID="{3DA30E37-22F7-4128-B814-BF0B9E739344}" presName="textRect" presStyleLbl="revTx" presStyleIdx="3" presStyleCnt="4">
        <dgm:presLayoutVars>
          <dgm:chMax val="1"/>
          <dgm:chPref val="1"/>
        </dgm:presLayoutVars>
      </dgm:prSet>
      <dgm:spPr/>
    </dgm:pt>
  </dgm:ptLst>
  <dgm:cxnLst>
    <dgm:cxn modelId="{5759D009-F6AE-4645-A9BE-4886F08AA55C}" type="presOf" srcId="{07D0F564-011A-464C-ABF4-1233C0DFE6D5}" destId="{F4336C3C-0388-41DA-AD18-853630A2DD94}" srcOrd="0" destOrd="0" presId="urn:microsoft.com/office/officeart/2018/5/layout/IconCircleLabelList"/>
    <dgm:cxn modelId="{5E7D7511-584A-401C-8AC0-AF83D88D3DF5}" type="presOf" srcId="{F4624097-728B-4E24-8667-C7E5871F18C4}" destId="{EB512F21-48CB-4415-82B6-3EF3358251A1}" srcOrd="0" destOrd="0" presId="urn:microsoft.com/office/officeart/2018/5/layout/IconCircleLabelList"/>
    <dgm:cxn modelId="{5DB35B2D-F939-4444-A57F-7017E73C9B18}" srcId="{F4624097-728B-4E24-8667-C7E5871F18C4}" destId="{07D0F564-011A-464C-ABF4-1233C0DFE6D5}" srcOrd="1" destOrd="0" parTransId="{4FABBA81-22FE-4F3E-96B4-E29B293EE7D7}" sibTransId="{AD9B9711-6226-49B7-94B4-B2C61E0F0E8A}"/>
    <dgm:cxn modelId="{173144A6-E932-4775-9A21-CB334CBEF198}" srcId="{F4624097-728B-4E24-8667-C7E5871F18C4}" destId="{3DA30E37-22F7-4128-B814-BF0B9E739344}" srcOrd="3" destOrd="0" parTransId="{053E0ABB-795C-4D65-9968-638F7F4694D1}" sibTransId="{AFFF785D-4CBB-47B3-B9D9-64422B3C0792}"/>
    <dgm:cxn modelId="{0652FDA6-008B-43A9-8942-2B8F35A52427}" srcId="{F4624097-728B-4E24-8667-C7E5871F18C4}" destId="{9E04AB73-1848-4C4A-890C-CB3EDCB829F8}" srcOrd="2" destOrd="0" parTransId="{988FC00C-2543-4D97-BD4F-E5CC0842A4CC}" sibTransId="{1E7ADEB3-B6F8-4FC8-A5E4-4AA3DD37CD2C}"/>
    <dgm:cxn modelId="{75CE0FB7-512D-444F-B582-02277EF99A07}" type="presOf" srcId="{9B0CB273-A8B3-4726-BDE6-33F2AD157ACB}" destId="{358377E1-9AF4-48A0-BCAE-972D5B74E68C}" srcOrd="0" destOrd="0" presId="urn:microsoft.com/office/officeart/2018/5/layout/IconCircleLabelList"/>
    <dgm:cxn modelId="{66FBD4CA-91E6-4C13-96C0-3EF2F4F95522}" srcId="{F4624097-728B-4E24-8667-C7E5871F18C4}" destId="{9B0CB273-A8B3-4726-BDE6-33F2AD157ACB}" srcOrd="0" destOrd="0" parTransId="{E26145F3-51BA-43D9-8D84-F4C2C0A1AC49}" sibTransId="{94828FCB-0C6B-4013-974D-8039BF89974F}"/>
    <dgm:cxn modelId="{049861EC-7EDA-442D-96A3-BAD997E8F08D}" type="presOf" srcId="{3DA30E37-22F7-4128-B814-BF0B9E739344}" destId="{895B54E8-F8FC-4552-886D-35C9CA4C53FF}" srcOrd="0" destOrd="0" presId="urn:microsoft.com/office/officeart/2018/5/layout/IconCircleLabelList"/>
    <dgm:cxn modelId="{B54B17F9-26D0-477E-AFD0-87B7782517ED}" type="presOf" srcId="{9E04AB73-1848-4C4A-890C-CB3EDCB829F8}" destId="{D346F56F-57A4-4C5B-BB3E-CAFD178DB970}" srcOrd="0" destOrd="0" presId="urn:microsoft.com/office/officeart/2018/5/layout/IconCircleLabelList"/>
    <dgm:cxn modelId="{3E54AEB1-8120-463D-84CD-C9C58512D410}" type="presParOf" srcId="{EB512F21-48CB-4415-82B6-3EF3358251A1}" destId="{DF8BF1A1-F306-42A7-A3DB-1FB71CAF53B7}" srcOrd="0" destOrd="0" presId="urn:microsoft.com/office/officeart/2018/5/layout/IconCircleLabelList"/>
    <dgm:cxn modelId="{E9D7E748-7B7F-4207-905A-EE7FC8BE5B33}" type="presParOf" srcId="{DF8BF1A1-F306-42A7-A3DB-1FB71CAF53B7}" destId="{F1AE61DD-AEA7-4ED6-ACD3-51474380DA1D}" srcOrd="0" destOrd="0" presId="urn:microsoft.com/office/officeart/2018/5/layout/IconCircleLabelList"/>
    <dgm:cxn modelId="{324FBCF5-4073-4300-98FC-C99199E82199}" type="presParOf" srcId="{DF8BF1A1-F306-42A7-A3DB-1FB71CAF53B7}" destId="{D896D951-663D-44B2-90EB-1289E5672386}" srcOrd="1" destOrd="0" presId="urn:microsoft.com/office/officeart/2018/5/layout/IconCircleLabelList"/>
    <dgm:cxn modelId="{3B6AA5CA-36E3-41F1-A056-0E7197C4C7D3}" type="presParOf" srcId="{DF8BF1A1-F306-42A7-A3DB-1FB71CAF53B7}" destId="{318D72F1-5AA5-40D8-8257-F7BF552FB81F}" srcOrd="2" destOrd="0" presId="urn:microsoft.com/office/officeart/2018/5/layout/IconCircleLabelList"/>
    <dgm:cxn modelId="{6511EFDB-2BEE-43EB-8D30-1BA408D950D2}" type="presParOf" srcId="{DF8BF1A1-F306-42A7-A3DB-1FB71CAF53B7}" destId="{358377E1-9AF4-48A0-BCAE-972D5B74E68C}" srcOrd="3" destOrd="0" presId="urn:microsoft.com/office/officeart/2018/5/layout/IconCircleLabelList"/>
    <dgm:cxn modelId="{1A05CE89-D539-40B9-AC59-A19AAF8EBCE4}" type="presParOf" srcId="{EB512F21-48CB-4415-82B6-3EF3358251A1}" destId="{0A21350B-2914-46C8-BA62-32C333F51E52}" srcOrd="1" destOrd="0" presId="urn:microsoft.com/office/officeart/2018/5/layout/IconCircleLabelList"/>
    <dgm:cxn modelId="{AD6FC1AE-B15E-410C-B64E-B40B707CC337}" type="presParOf" srcId="{EB512F21-48CB-4415-82B6-3EF3358251A1}" destId="{AAB230A0-0973-4AFC-A6EF-79A9AE2467D6}" srcOrd="2" destOrd="0" presId="urn:microsoft.com/office/officeart/2018/5/layout/IconCircleLabelList"/>
    <dgm:cxn modelId="{86F31D4D-CF4A-4B61-88B1-C2A2FE1DD958}" type="presParOf" srcId="{AAB230A0-0973-4AFC-A6EF-79A9AE2467D6}" destId="{C579BE96-9DA9-4296-BBF8-81F2DBD7F80D}" srcOrd="0" destOrd="0" presId="urn:microsoft.com/office/officeart/2018/5/layout/IconCircleLabelList"/>
    <dgm:cxn modelId="{AC39A00F-5617-4674-BA87-B0733544265E}" type="presParOf" srcId="{AAB230A0-0973-4AFC-A6EF-79A9AE2467D6}" destId="{869BAB63-D966-442F-A29D-86205080E61B}" srcOrd="1" destOrd="0" presId="urn:microsoft.com/office/officeart/2018/5/layout/IconCircleLabelList"/>
    <dgm:cxn modelId="{F85E97A0-442D-4D60-A147-B7A4246030A2}" type="presParOf" srcId="{AAB230A0-0973-4AFC-A6EF-79A9AE2467D6}" destId="{6AE6CA09-0790-47A3-8D6C-7B3DA082C841}" srcOrd="2" destOrd="0" presId="urn:microsoft.com/office/officeart/2018/5/layout/IconCircleLabelList"/>
    <dgm:cxn modelId="{62DF409F-6D4C-4422-8EB4-6D6501767EB9}" type="presParOf" srcId="{AAB230A0-0973-4AFC-A6EF-79A9AE2467D6}" destId="{F4336C3C-0388-41DA-AD18-853630A2DD94}" srcOrd="3" destOrd="0" presId="urn:microsoft.com/office/officeart/2018/5/layout/IconCircleLabelList"/>
    <dgm:cxn modelId="{6C2D08A8-1A8F-4BAA-ACE0-BDAA02BFE45C}" type="presParOf" srcId="{EB512F21-48CB-4415-82B6-3EF3358251A1}" destId="{F65FE6AC-7923-4E22-805E-9BC7040FAADE}" srcOrd="3" destOrd="0" presId="urn:microsoft.com/office/officeart/2018/5/layout/IconCircleLabelList"/>
    <dgm:cxn modelId="{1215E1F3-E444-4986-B95C-0D7138A4F6D9}" type="presParOf" srcId="{EB512F21-48CB-4415-82B6-3EF3358251A1}" destId="{F1E2AE95-B489-4FA2-A44D-611524D8833D}" srcOrd="4" destOrd="0" presId="urn:microsoft.com/office/officeart/2018/5/layout/IconCircleLabelList"/>
    <dgm:cxn modelId="{720586ED-570C-4CA0-B4BA-C8CDDF690D6F}" type="presParOf" srcId="{F1E2AE95-B489-4FA2-A44D-611524D8833D}" destId="{A3C589D4-D48C-4FD3-B8FE-96EC053BB868}" srcOrd="0" destOrd="0" presId="urn:microsoft.com/office/officeart/2018/5/layout/IconCircleLabelList"/>
    <dgm:cxn modelId="{37E53FFF-E484-4970-AB6D-E3CDE598EE11}" type="presParOf" srcId="{F1E2AE95-B489-4FA2-A44D-611524D8833D}" destId="{6169F523-6B5F-423B-9585-73C1D7EB67EB}" srcOrd="1" destOrd="0" presId="urn:microsoft.com/office/officeart/2018/5/layout/IconCircleLabelList"/>
    <dgm:cxn modelId="{AB9634A4-DB84-40DF-AFF1-896F8EDF5FBD}" type="presParOf" srcId="{F1E2AE95-B489-4FA2-A44D-611524D8833D}" destId="{740AE425-E43B-4C72-B36F-D6BDD5B40D0D}" srcOrd="2" destOrd="0" presId="urn:microsoft.com/office/officeart/2018/5/layout/IconCircleLabelList"/>
    <dgm:cxn modelId="{FF8E835D-4759-4521-A6FB-DABBE4602BF5}" type="presParOf" srcId="{F1E2AE95-B489-4FA2-A44D-611524D8833D}" destId="{D346F56F-57A4-4C5B-BB3E-CAFD178DB970}" srcOrd="3" destOrd="0" presId="urn:microsoft.com/office/officeart/2018/5/layout/IconCircleLabelList"/>
    <dgm:cxn modelId="{A1FC8B2B-F479-492A-A03D-2D595EE4F27D}" type="presParOf" srcId="{EB512F21-48CB-4415-82B6-3EF3358251A1}" destId="{34C260DB-F278-4AD1-9F55-B0355A346921}" srcOrd="5" destOrd="0" presId="urn:microsoft.com/office/officeart/2018/5/layout/IconCircleLabelList"/>
    <dgm:cxn modelId="{B963C885-1740-413A-864C-E19FDD2F9B1A}" type="presParOf" srcId="{EB512F21-48CB-4415-82B6-3EF3358251A1}" destId="{ABFF8F59-9805-443F-A333-30C37AE3CDF3}" srcOrd="6" destOrd="0" presId="urn:microsoft.com/office/officeart/2018/5/layout/IconCircleLabelList"/>
    <dgm:cxn modelId="{6F0EB190-71D9-4B4B-8BF1-7103472EB1B2}" type="presParOf" srcId="{ABFF8F59-9805-443F-A333-30C37AE3CDF3}" destId="{2C8747C7-FD63-449B-AE54-84EB34F47CF0}" srcOrd="0" destOrd="0" presId="urn:microsoft.com/office/officeart/2018/5/layout/IconCircleLabelList"/>
    <dgm:cxn modelId="{80F7D9D7-5615-4F4B-BEB8-6BC67451E6C7}" type="presParOf" srcId="{ABFF8F59-9805-443F-A333-30C37AE3CDF3}" destId="{902F01C9-502B-4283-9FA0-AB3540CC4334}" srcOrd="1" destOrd="0" presId="urn:microsoft.com/office/officeart/2018/5/layout/IconCircleLabelList"/>
    <dgm:cxn modelId="{C7441E95-327C-4522-A516-BE895F70082D}" type="presParOf" srcId="{ABFF8F59-9805-443F-A333-30C37AE3CDF3}" destId="{190A2140-1C31-4BAA-A24A-E0F5B03C6832}" srcOrd="2" destOrd="0" presId="urn:microsoft.com/office/officeart/2018/5/layout/IconCircleLabelList"/>
    <dgm:cxn modelId="{87C3E058-965C-4380-A899-08054473BA33}" type="presParOf" srcId="{ABFF8F59-9805-443F-A333-30C37AE3CDF3}" destId="{895B54E8-F8FC-4552-886D-35C9CA4C53F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85378C-A64D-46D3-B2DB-5A0BCF1844D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AA24AE46-B3AB-4C18-9769-CED80BFB6FAF}">
      <dgm:prSet/>
      <dgm:spPr/>
      <dgm:t>
        <a:bodyPr/>
        <a:lstStyle/>
        <a:p>
          <a:pPr>
            <a:defRPr cap="all"/>
          </a:pPr>
          <a:r>
            <a:rPr lang="en-US"/>
            <a:t>Thank you </a:t>
          </a:r>
        </a:p>
      </dgm:t>
    </dgm:pt>
    <dgm:pt modelId="{9EC837F3-687A-4E36-B224-2B0475E96988}" type="parTrans" cxnId="{C7B86E6E-00C2-4768-8C5A-DB3E3B9C9DA5}">
      <dgm:prSet/>
      <dgm:spPr/>
      <dgm:t>
        <a:bodyPr/>
        <a:lstStyle/>
        <a:p>
          <a:endParaRPr lang="en-US"/>
        </a:p>
      </dgm:t>
    </dgm:pt>
    <dgm:pt modelId="{6125B466-130A-4985-B12A-F41039FB29AD}" type="sibTrans" cxnId="{C7B86E6E-00C2-4768-8C5A-DB3E3B9C9DA5}">
      <dgm:prSet/>
      <dgm:spPr/>
      <dgm:t>
        <a:bodyPr/>
        <a:lstStyle/>
        <a:p>
          <a:endParaRPr lang="en-US"/>
        </a:p>
      </dgm:t>
    </dgm:pt>
    <dgm:pt modelId="{E3C53751-D390-4D7E-83A0-F13535B16023}">
      <dgm:prSet/>
      <dgm:spPr/>
      <dgm:t>
        <a:bodyPr/>
        <a:lstStyle/>
        <a:p>
          <a:pPr>
            <a:defRPr cap="all"/>
          </a:pPr>
          <a:r>
            <a:rPr lang="en-US"/>
            <a:t>Q/A</a:t>
          </a:r>
        </a:p>
      </dgm:t>
    </dgm:pt>
    <dgm:pt modelId="{3CC37286-1FA6-473C-BF79-90D11721BDE5}" type="parTrans" cxnId="{B2BF13F7-86AB-4013-9964-F35EDE62506B}">
      <dgm:prSet/>
      <dgm:spPr/>
      <dgm:t>
        <a:bodyPr/>
        <a:lstStyle/>
        <a:p>
          <a:endParaRPr lang="en-US"/>
        </a:p>
      </dgm:t>
    </dgm:pt>
    <dgm:pt modelId="{E67DD0A3-DC83-4113-AED9-190BEE03158F}" type="sibTrans" cxnId="{B2BF13F7-86AB-4013-9964-F35EDE62506B}">
      <dgm:prSet/>
      <dgm:spPr/>
      <dgm:t>
        <a:bodyPr/>
        <a:lstStyle/>
        <a:p>
          <a:endParaRPr lang="en-US"/>
        </a:p>
      </dgm:t>
    </dgm:pt>
    <dgm:pt modelId="{0763C86A-BA48-3B44-8A08-E929EF090F6D}" type="pres">
      <dgm:prSet presAssocID="{6085378C-A64D-46D3-B2DB-5A0BCF1844D8}" presName="outerComposite" presStyleCnt="0">
        <dgm:presLayoutVars>
          <dgm:chMax val="5"/>
          <dgm:dir/>
          <dgm:resizeHandles val="exact"/>
        </dgm:presLayoutVars>
      </dgm:prSet>
      <dgm:spPr/>
    </dgm:pt>
    <dgm:pt modelId="{D933FFE5-9828-B745-A261-7783C0A10F5D}" type="pres">
      <dgm:prSet presAssocID="{6085378C-A64D-46D3-B2DB-5A0BCF1844D8}" presName="dummyMaxCanvas" presStyleCnt="0">
        <dgm:presLayoutVars/>
      </dgm:prSet>
      <dgm:spPr/>
    </dgm:pt>
    <dgm:pt modelId="{DE03B011-402D-C849-8834-A5EB0D316C39}" type="pres">
      <dgm:prSet presAssocID="{6085378C-A64D-46D3-B2DB-5A0BCF1844D8}" presName="TwoNodes_1" presStyleLbl="node1" presStyleIdx="0" presStyleCnt="2">
        <dgm:presLayoutVars>
          <dgm:bulletEnabled val="1"/>
        </dgm:presLayoutVars>
      </dgm:prSet>
      <dgm:spPr/>
    </dgm:pt>
    <dgm:pt modelId="{0D8572D0-6C67-3C4D-A331-B44AFD070BA0}" type="pres">
      <dgm:prSet presAssocID="{6085378C-A64D-46D3-B2DB-5A0BCF1844D8}" presName="TwoNodes_2" presStyleLbl="node1" presStyleIdx="1" presStyleCnt="2">
        <dgm:presLayoutVars>
          <dgm:bulletEnabled val="1"/>
        </dgm:presLayoutVars>
      </dgm:prSet>
      <dgm:spPr/>
    </dgm:pt>
    <dgm:pt modelId="{B713C4C0-B727-9D44-A5C9-90BB7B62C65A}" type="pres">
      <dgm:prSet presAssocID="{6085378C-A64D-46D3-B2DB-5A0BCF1844D8}" presName="TwoConn_1-2" presStyleLbl="fgAccFollowNode1" presStyleIdx="0" presStyleCnt="1">
        <dgm:presLayoutVars>
          <dgm:bulletEnabled val="1"/>
        </dgm:presLayoutVars>
      </dgm:prSet>
      <dgm:spPr/>
    </dgm:pt>
    <dgm:pt modelId="{AA1217CC-12B1-3E41-9252-26E537359306}" type="pres">
      <dgm:prSet presAssocID="{6085378C-A64D-46D3-B2DB-5A0BCF1844D8}" presName="TwoNodes_1_text" presStyleLbl="node1" presStyleIdx="1" presStyleCnt="2">
        <dgm:presLayoutVars>
          <dgm:bulletEnabled val="1"/>
        </dgm:presLayoutVars>
      </dgm:prSet>
      <dgm:spPr/>
    </dgm:pt>
    <dgm:pt modelId="{5B2A267B-29CE-6B49-94FB-00AFAF46F401}" type="pres">
      <dgm:prSet presAssocID="{6085378C-A64D-46D3-B2DB-5A0BCF1844D8}" presName="TwoNodes_2_text" presStyleLbl="node1" presStyleIdx="1" presStyleCnt="2">
        <dgm:presLayoutVars>
          <dgm:bulletEnabled val="1"/>
        </dgm:presLayoutVars>
      </dgm:prSet>
      <dgm:spPr/>
    </dgm:pt>
  </dgm:ptLst>
  <dgm:cxnLst>
    <dgm:cxn modelId="{19D95D23-77FA-8C43-A0BF-3DC751844DA1}" type="presOf" srcId="{E3C53751-D390-4D7E-83A0-F13535B16023}" destId="{5B2A267B-29CE-6B49-94FB-00AFAF46F401}" srcOrd="1" destOrd="0" presId="urn:microsoft.com/office/officeart/2005/8/layout/vProcess5"/>
    <dgm:cxn modelId="{3A11C838-6673-3D42-A1B7-5093E3046A09}" type="presOf" srcId="{AA24AE46-B3AB-4C18-9769-CED80BFB6FAF}" destId="{DE03B011-402D-C849-8834-A5EB0D316C39}" srcOrd="0" destOrd="0" presId="urn:microsoft.com/office/officeart/2005/8/layout/vProcess5"/>
    <dgm:cxn modelId="{CF9B1459-BCD5-3C42-8A2A-7E55F13BD10D}" type="presOf" srcId="{6085378C-A64D-46D3-B2DB-5A0BCF1844D8}" destId="{0763C86A-BA48-3B44-8A08-E929EF090F6D}" srcOrd="0" destOrd="0" presId="urn:microsoft.com/office/officeart/2005/8/layout/vProcess5"/>
    <dgm:cxn modelId="{C7B86E6E-00C2-4768-8C5A-DB3E3B9C9DA5}" srcId="{6085378C-A64D-46D3-B2DB-5A0BCF1844D8}" destId="{AA24AE46-B3AB-4C18-9769-CED80BFB6FAF}" srcOrd="0" destOrd="0" parTransId="{9EC837F3-687A-4E36-B224-2B0475E96988}" sibTransId="{6125B466-130A-4985-B12A-F41039FB29AD}"/>
    <dgm:cxn modelId="{9A9960BB-C72C-0A4C-9947-B255E0965538}" type="presOf" srcId="{E3C53751-D390-4D7E-83A0-F13535B16023}" destId="{0D8572D0-6C67-3C4D-A331-B44AFD070BA0}" srcOrd="0" destOrd="0" presId="urn:microsoft.com/office/officeart/2005/8/layout/vProcess5"/>
    <dgm:cxn modelId="{C5CA7EC6-9DD1-B743-900B-D907F6CA80AA}" type="presOf" srcId="{AA24AE46-B3AB-4C18-9769-CED80BFB6FAF}" destId="{AA1217CC-12B1-3E41-9252-26E537359306}" srcOrd="1" destOrd="0" presId="urn:microsoft.com/office/officeart/2005/8/layout/vProcess5"/>
    <dgm:cxn modelId="{B2BF13F7-86AB-4013-9964-F35EDE62506B}" srcId="{6085378C-A64D-46D3-B2DB-5A0BCF1844D8}" destId="{E3C53751-D390-4D7E-83A0-F13535B16023}" srcOrd="1" destOrd="0" parTransId="{3CC37286-1FA6-473C-BF79-90D11721BDE5}" sibTransId="{E67DD0A3-DC83-4113-AED9-190BEE03158F}"/>
    <dgm:cxn modelId="{5CEB80FA-AC4C-844A-870E-AAA182F01003}" type="presOf" srcId="{6125B466-130A-4985-B12A-F41039FB29AD}" destId="{B713C4C0-B727-9D44-A5C9-90BB7B62C65A}" srcOrd="0" destOrd="0" presId="urn:microsoft.com/office/officeart/2005/8/layout/vProcess5"/>
    <dgm:cxn modelId="{A1222C37-EAE2-DC48-9B20-80CEA17989D1}" type="presParOf" srcId="{0763C86A-BA48-3B44-8A08-E929EF090F6D}" destId="{D933FFE5-9828-B745-A261-7783C0A10F5D}" srcOrd="0" destOrd="0" presId="urn:microsoft.com/office/officeart/2005/8/layout/vProcess5"/>
    <dgm:cxn modelId="{FDB3C903-F184-0343-AC75-495037FE30C4}" type="presParOf" srcId="{0763C86A-BA48-3B44-8A08-E929EF090F6D}" destId="{DE03B011-402D-C849-8834-A5EB0D316C39}" srcOrd="1" destOrd="0" presId="urn:microsoft.com/office/officeart/2005/8/layout/vProcess5"/>
    <dgm:cxn modelId="{D7CB1D75-437F-1942-88CB-0E89223A3943}" type="presParOf" srcId="{0763C86A-BA48-3B44-8A08-E929EF090F6D}" destId="{0D8572D0-6C67-3C4D-A331-B44AFD070BA0}" srcOrd="2" destOrd="0" presId="urn:microsoft.com/office/officeart/2005/8/layout/vProcess5"/>
    <dgm:cxn modelId="{7BBF5576-7F65-7B4D-900C-DC11ED1BE470}" type="presParOf" srcId="{0763C86A-BA48-3B44-8A08-E929EF090F6D}" destId="{B713C4C0-B727-9D44-A5C9-90BB7B62C65A}" srcOrd="3" destOrd="0" presId="urn:microsoft.com/office/officeart/2005/8/layout/vProcess5"/>
    <dgm:cxn modelId="{B5BC57CD-56AA-5E42-A049-EEE78163C412}" type="presParOf" srcId="{0763C86A-BA48-3B44-8A08-E929EF090F6D}" destId="{AA1217CC-12B1-3E41-9252-26E537359306}" srcOrd="4" destOrd="0" presId="urn:microsoft.com/office/officeart/2005/8/layout/vProcess5"/>
    <dgm:cxn modelId="{23069099-62EE-D241-A48F-F8EBA9CBAA73}" type="presParOf" srcId="{0763C86A-BA48-3B44-8A08-E929EF090F6D}" destId="{5B2A267B-29CE-6B49-94FB-00AFAF46F401}"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E61DD-AEA7-4ED6-ACD3-51474380DA1D}">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6D951-663D-44B2-90EB-1289E5672386}">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377E1-9AF4-48A0-BCAE-972D5B74E68C}">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Introduction</a:t>
          </a:r>
        </a:p>
      </dsp:txBody>
      <dsp:txXfrm>
        <a:off x="569079" y="2644614"/>
        <a:ext cx="2072362" cy="720000"/>
      </dsp:txXfrm>
    </dsp:sp>
    <dsp:sp modelId="{C579BE96-9DA9-4296-BBF8-81F2DBD7F80D}">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BAB63-D966-442F-A29D-86205080E61B}">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36C3C-0388-41DA-AD18-853630A2DD94}">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Business Questions</a:t>
          </a:r>
        </a:p>
      </dsp:txBody>
      <dsp:txXfrm>
        <a:off x="3004105" y="2644614"/>
        <a:ext cx="2072362" cy="720000"/>
      </dsp:txXfrm>
    </dsp:sp>
    <dsp:sp modelId="{A3C589D4-D48C-4FD3-B8FE-96EC053BB868}">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69F523-6B5F-423B-9585-73C1D7EB67EB}">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46F56F-57A4-4C5B-BB3E-CAFD178DB970}">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Analysis</a:t>
          </a:r>
        </a:p>
      </dsp:txBody>
      <dsp:txXfrm>
        <a:off x="5439131" y="2644614"/>
        <a:ext cx="2072362" cy="720000"/>
      </dsp:txXfrm>
    </dsp:sp>
    <dsp:sp modelId="{2C8747C7-FD63-449B-AE54-84EB34F47CF0}">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F01C9-502B-4283-9FA0-AB3540CC4334}">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5B54E8-F8FC-4552-886D-35C9CA4C53FF}">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Conclusion</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3B011-402D-C849-8834-A5EB0D316C39}">
      <dsp:nvSpPr>
        <dsp:cNvPr id="0" name=""/>
        <dsp:cNvSpPr/>
      </dsp:nvSpPr>
      <dsp:spPr>
        <a:xfrm>
          <a:off x="0" y="0"/>
          <a:ext cx="8938260" cy="19586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defRPr cap="all"/>
          </a:pPr>
          <a:r>
            <a:rPr lang="en-US" sz="6500" kern="1200"/>
            <a:t>Thank you </a:t>
          </a:r>
        </a:p>
      </dsp:txBody>
      <dsp:txXfrm>
        <a:off x="57367" y="57367"/>
        <a:ext cx="6913847" cy="1843910"/>
      </dsp:txXfrm>
    </dsp:sp>
    <dsp:sp modelId="{0D8572D0-6C67-3C4D-A331-B44AFD070BA0}">
      <dsp:nvSpPr>
        <dsp:cNvPr id="0" name=""/>
        <dsp:cNvSpPr/>
      </dsp:nvSpPr>
      <dsp:spPr>
        <a:xfrm>
          <a:off x="1577339" y="2393899"/>
          <a:ext cx="8938260" cy="195864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defRPr cap="all"/>
          </a:pPr>
          <a:r>
            <a:rPr lang="en-US" sz="6500" kern="1200"/>
            <a:t>Q/A</a:t>
          </a:r>
        </a:p>
      </dsp:txBody>
      <dsp:txXfrm>
        <a:off x="1634706" y="2451266"/>
        <a:ext cx="5973066" cy="1843910"/>
      </dsp:txXfrm>
    </dsp:sp>
    <dsp:sp modelId="{B713C4C0-B727-9D44-A5C9-90BB7B62C65A}">
      <dsp:nvSpPr>
        <dsp:cNvPr id="0" name=""/>
        <dsp:cNvSpPr/>
      </dsp:nvSpPr>
      <dsp:spPr>
        <a:xfrm>
          <a:off x="7665140" y="1539712"/>
          <a:ext cx="1273119" cy="127311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592" y="1539712"/>
        <a:ext cx="700215" cy="95802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91300-11F1-F349-9DE2-98790F2643BD}"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DBBB9-0BF5-F54E-9A96-6E44FD89CC36}" type="slidenum">
              <a:rPr lang="en-US" smtClean="0"/>
              <a:t>‹#›</a:t>
            </a:fld>
            <a:endParaRPr lang="en-US"/>
          </a:p>
        </p:txBody>
      </p:sp>
    </p:spTree>
    <p:extLst>
      <p:ext uri="{BB962C8B-B14F-4D97-AF65-F5344CB8AC3E}">
        <p14:creationId xmlns:p14="http://schemas.microsoft.com/office/powerpoint/2010/main" val="293049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5DBBB9-0BF5-F54E-9A96-6E44FD89CC36}" type="slidenum">
              <a:rPr lang="en-US" smtClean="0"/>
              <a:t>1</a:t>
            </a:fld>
            <a:endParaRPr lang="en-US"/>
          </a:p>
        </p:txBody>
      </p:sp>
    </p:spTree>
    <p:extLst>
      <p:ext uri="{BB962C8B-B14F-4D97-AF65-F5344CB8AC3E}">
        <p14:creationId xmlns:p14="http://schemas.microsoft.com/office/powerpoint/2010/main" val="32883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EDA2-5DC7-7843-AA77-404DC1E57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E8E8AE-720C-CF42-B7A0-9681EDDE92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680FDA-F585-0C49-8DB2-2B4CAF7E2EBB}"/>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34AD1299-51C5-B749-AFB5-A8D7844C0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C71D2-6A5F-EA4F-8F80-A64594506037}"/>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422501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6DDC-E780-D842-9EC8-A72D7577C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E1168C-C17D-D048-98AA-CE84A39FD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7232AA-97F5-234E-986E-9A18C105B7B0}"/>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43A581E3-F0D6-D048-9D4F-3D7EAE873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01DD4-1C29-CF43-AA3B-20C3BF0CD7DF}"/>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2949342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56170-5BFF-7542-ABE9-9D0D04D0D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2F1056-75E2-284D-A368-19D1718828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E157A-7BC4-9C42-BEA1-C021327FCE7C}"/>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188B020B-C025-E842-BE31-09193BDFE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DC18D-7FDF-A144-828C-AA752DE0D9DC}"/>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149385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7315-D7F5-9344-B6A8-801CDE62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F8BD82-1B31-E54E-9268-2413A74BC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E19A8-EF06-8C4F-97ED-43EC422B7064}"/>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40E30758-4E28-8D41-9559-A1BB5ADE7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D543F-4055-0A41-AA98-8C8C903DF00E}"/>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407934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D3C2-D14F-9043-B82F-F4FB12660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13CA4D-05ED-044F-8DCC-17D7633DC1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BAD07-CA4F-4741-9214-FD632CAF9CCD}"/>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2D812858-2FC3-B641-A3DF-4B321E2E6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A59D5-4318-614E-89A4-BCEC8245FCA6}"/>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135555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51A8-CDB4-D74E-8BCA-CE543F455E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13E91-CB6C-304D-8857-7A6357222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B3AA07-49CB-E440-836F-ECC0192185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D4A8A2-B351-6C44-A3D4-B73215ED708D}"/>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6" name="Footer Placeholder 5">
            <a:extLst>
              <a:ext uri="{FF2B5EF4-FFF2-40B4-BE49-F238E27FC236}">
                <a16:creationId xmlns:a16="http://schemas.microsoft.com/office/drawing/2014/main" id="{ACD3400B-F2BE-8443-9427-89D5774A8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F3322-89D8-574E-B336-9C2137909C1F}"/>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101204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3445-D781-EE45-9E75-2F4BBF290D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F0634-AD39-F844-A01E-EC58FB830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149901-0CB3-C74A-81D4-0AE02844E2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B2615E-5DCF-D645-BB9C-3D798F3A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69560-ED8A-0F42-B364-0C9F3A7B91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953012-8954-324D-889C-BACCF14E4840}"/>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8" name="Footer Placeholder 7">
            <a:extLst>
              <a:ext uri="{FF2B5EF4-FFF2-40B4-BE49-F238E27FC236}">
                <a16:creationId xmlns:a16="http://schemas.microsoft.com/office/drawing/2014/main" id="{6B842782-0D6D-5941-B30E-046A1A6B4D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F59B4D-A756-844F-A2F4-32031A9B385E}"/>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3160511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08-8EA1-8D46-AB86-B12E73F80B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A2396-91E2-6B44-A4F8-C56C73E5E31A}"/>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4" name="Footer Placeholder 3">
            <a:extLst>
              <a:ext uri="{FF2B5EF4-FFF2-40B4-BE49-F238E27FC236}">
                <a16:creationId xmlns:a16="http://schemas.microsoft.com/office/drawing/2014/main" id="{CAE81403-0AFA-AC4B-AB50-8D9E828182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1C85C-CE5A-BF4D-98F3-8A8BD2084CEC}"/>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369009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4329-2F0A-3843-8C74-5DD67D9394AA}"/>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3" name="Footer Placeholder 2">
            <a:extLst>
              <a:ext uri="{FF2B5EF4-FFF2-40B4-BE49-F238E27FC236}">
                <a16:creationId xmlns:a16="http://schemas.microsoft.com/office/drawing/2014/main" id="{E1C0F2E0-9957-564E-8297-888D5AD9A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3D74B-9D5E-3D4B-BB57-02A9A7820764}"/>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299039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9A27-7C55-CF43-8224-F8BAFC1D9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9B486-FD16-0C4B-996A-E6EF7BAEA9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B50E30-D763-1A4D-86A8-144393DA5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FC1BB-8822-6445-BF63-7BC0CF0CE919}"/>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6" name="Footer Placeholder 5">
            <a:extLst>
              <a:ext uri="{FF2B5EF4-FFF2-40B4-BE49-F238E27FC236}">
                <a16:creationId xmlns:a16="http://schemas.microsoft.com/office/drawing/2014/main" id="{DCAA6B3D-FF46-0841-8BA3-A3FBAF9D4D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9E1CF-6E99-6142-B18A-AD496497D4DF}"/>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351570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F48F-7E0C-9A4A-AFAA-52443ACF85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B66561-6405-B14B-A547-D722DE1EA9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1F3EBE-29EC-6649-9DC9-7A5B2D0EA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EC986-B80D-D74F-A398-AA6C612B0154}"/>
              </a:ext>
            </a:extLst>
          </p:cNvPr>
          <p:cNvSpPr>
            <a:spLocks noGrp="1"/>
          </p:cNvSpPr>
          <p:nvPr>
            <p:ph type="dt" sz="half" idx="10"/>
          </p:nvPr>
        </p:nvSpPr>
        <p:spPr/>
        <p:txBody>
          <a:bodyPr/>
          <a:lstStyle/>
          <a:p>
            <a:fld id="{236B154B-519D-EB4B-B7DA-AACC27820D70}" type="datetimeFigureOut">
              <a:rPr lang="en-US" smtClean="0"/>
              <a:t>10/26/22</a:t>
            </a:fld>
            <a:endParaRPr lang="en-US"/>
          </a:p>
        </p:txBody>
      </p:sp>
      <p:sp>
        <p:nvSpPr>
          <p:cNvPr id="6" name="Footer Placeholder 5">
            <a:extLst>
              <a:ext uri="{FF2B5EF4-FFF2-40B4-BE49-F238E27FC236}">
                <a16:creationId xmlns:a16="http://schemas.microsoft.com/office/drawing/2014/main" id="{9EDD0B60-C0FC-0049-B234-A5E817B1A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14948-09DF-4C41-8BC3-C7757C6AA548}"/>
              </a:ext>
            </a:extLst>
          </p:cNvPr>
          <p:cNvSpPr>
            <a:spLocks noGrp="1"/>
          </p:cNvSpPr>
          <p:nvPr>
            <p:ph type="sldNum" sz="quarter" idx="12"/>
          </p:nvPr>
        </p:nvSpPr>
        <p:spPr/>
        <p:txBody>
          <a:bodyPr/>
          <a:lstStyle/>
          <a:p>
            <a:fld id="{6D8DE8B4-BA6A-424F-851A-8FD8BDC406C8}" type="slidenum">
              <a:rPr lang="en-US" smtClean="0"/>
              <a:t>‹#›</a:t>
            </a:fld>
            <a:endParaRPr lang="en-US"/>
          </a:p>
        </p:txBody>
      </p:sp>
    </p:spTree>
    <p:extLst>
      <p:ext uri="{BB962C8B-B14F-4D97-AF65-F5344CB8AC3E}">
        <p14:creationId xmlns:p14="http://schemas.microsoft.com/office/powerpoint/2010/main" val="360367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FADD39-B2B3-7343-B761-9C6CB6193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3C042B-E57A-3441-B8E0-259BA42D7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25D09-5958-D243-B2AE-3B3ABA670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6B154B-519D-EB4B-B7DA-AACC27820D70}" type="datetimeFigureOut">
              <a:rPr lang="en-US" smtClean="0"/>
              <a:t>10/26/22</a:t>
            </a:fld>
            <a:endParaRPr lang="en-US"/>
          </a:p>
        </p:txBody>
      </p:sp>
      <p:sp>
        <p:nvSpPr>
          <p:cNvPr id="5" name="Footer Placeholder 4">
            <a:extLst>
              <a:ext uri="{FF2B5EF4-FFF2-40B4-BE49-F238E27FC236}">
                <a16:creationId xmlns:a16="http://schemas.microsoft.com/office/drawing/2014/main" id="{EBB73F92-05FA-7E44-AA56-16D593BD62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97E5D5-89BE-194F-952A-96B9E5DBC7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E8B4-BA6A-424F-851A-8FD8BDC406C8}" type="slidenum">
              <a:rPr lang="en-US" smtClean="0"/>
              <a:t>‹#›</a:t>
            </a:fld>
            <a:endParaRPr lang="en-US"/>
          </a:p>
        </p:txBody>
      </p:sp>
    </p:spTree>
    <p:extLst>
      <p:ext uri="{BB962C8B-B14F-4D97-AF65-F5344CB8AC3E}">
        <p14:creationId xmlns:p14="http://schemas.microsoft.com/office/powerpoint/2010/main" val="2479198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F116B0-0BC6-BC48-84AA-13C5A87B3315}"/>
              </a:ext>
            </a:extLst>
          </p:cNvPr>
          <p:cNvPicPr>
            <a:picLocks noChangeAspect="1"/>
          </p:cNvPicPr>
          <p:nvPr/>
        </p:nvPicPr>
        <p:blipFill rotWithShape="1">
          <a:blip r:embed="rId3"/>
          <a:srcRect l="15099" r="5589"/>
          <a:stretch/>
        </p:blipFill>
        <p:spPr>
          <a:xfrm>
            <a:off x="-700086" y="10"/>
            <a:ext cx="9669642" cy="6857990"/>
          </a:xfrm>
          <a:prstGeom prst="rect">
            <a:avLst/>
          </a:prstGeom>
        </p:spPr>
      </p:pic>
      <p:sp>
        <p:nvSpPr>
          <p:cNvPr id="17" name="Rectangle 1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F75E20-B5FE-414D-A9C0-FAAE8D3F8B04}"/>
              </a:ext>
            </a:extLst>
          </p:cNvPr>
          <p:cNvSpPr>
            <a:spLocks noGrp="1"/>
          </p:cNvSpPr>
          <p:nvPr>
            <p:ph type="ctrTitle"/>
          </p:nvPr>
        </p:nvSpPr>
        <p:spPr>
          <a:xfrm>
            <a:off x="8452480" y="0"/>
            <a:ext cx="3445765" cy="3692028"/>
          </a:xfrm>
          <a:noFill/>
        </p:spPr>
        <p:txBody>
          <a:bodyPr>
            <a:normAutofit/>
          </a:bodyPr>
          <a:lstStyle/>
          <a:p>
            <a:pPr algn="l"/>
            <a:r>
              <a:rPr lang="en-US" sz="5200" dirty="0"/>
              <a:t>Demand Analysis for Bike Sharing Platform</a:t>
            </a:r>
          </a:p>
        </p:txBody>
      </p:sp>
      <p:sp>
        <p:nvSpPr>
          <p:cNvPr id="9" name="TextBox 8">
            <a:extLst>
              <a:ext uri="{FF2B5EF4-FFF2-40B4-BE49-F238E27FC236}">
                <a16:creationId xmlns:a16="http://schemas.microsoft.com/office/drawing/2014/main" id="{C6C98DF3-1049-6B42-95AB-898C41A47EC4}"/>
              </a:ext>
            </a:extLst>
          </p:cNvPr>
          <p:cNvSpPr txBox="1"/>
          <p:nvPr/>
        </p:nvSpPr>
        <p:spPr>
          <a:xfrm>
            <a:off x="8606704" y="4037311"/>
            <a:ext cx="1787990" cy="2862322"/>
          </a:xfrm>
          <a:prstGeom prst="rect">
            <a:avLst/>
          </a:prstGeom>
          <a:noFill/>
        </p:spPr>
        <p:txBody>
          <a:bodyPr wrap="none" rtlCol="0">
            <a:spAutoFit/>
          </a:bodyPr>
          <a:lstStyle/>
          <a:p>
            <a:r>
              <a:rPr lang="en-US" dirty="0"/>
              <a:t>Group Members:</a:t>
            </a:r>
          </a:p>
          <a:p>
            <a:r>
              <a:rPr lang="en-US" dirty="0" err="1"/>
              <a:t>Ansh</a:t>
            </a:r>
            <a:r>
              <a:rPr lang="en-US" dirty="0"/>
              <a:t> Aya</a:t>
            </a:r>
          </a:p>
          <a:p>
            <a:r>
              <a:rPr lang="en-US" dirty="0"/>
              <a:t>Deep </a:t>
            </a:r>
            <a:r>
              <a:rPr lang="en-US" dirty="0" err="1"/>
              <a:t>Gada</a:t>
            </a:r>
            <a:endParaRPr lang="en-US" dirty="0"/>
          </a:p>
          <a:p>
            <a:r>
              <a:rPr lang="en-US" dirty="0" err="1"/>
              <a:t>Vaidehi</a:t>
            </a:r>
            <a:r>
              <a:rPr lang="en-US" dirty="0"/>
              <a:t> </a:t>
            </a:r>
            <a:r>
              <a:rPr lang="en-US" dirty="0" err="1"/>
              <a:t>Patole</a:t>
            </a:r>
            <a:endParaRPr lang="en-US" dirty="0"/>
          </a:p>
          <a:p>
            <a:r>
              <a:rPr lang="en-US" dirty="0"/>
              <a:t>Hari Babu </a:t>
            </a:r>
            <a:r>
              <a:rPr lang="en-US" dirty="0" err="1"/>
              <a:t>Muga</a:t>
            </a:r>
            <a:endParaRPr lang="en-US" dirty="0"/>
          </a:p>
          <a:p>
            <a:endParaRPr lang="en-US" dirty="0"/>
          </a:p>
          <a:p>
            <a:endParaRPr lang="en-US" dirty="0"/>
          </a:p>
          <a:p>
            <a:r>
              <a:rPr lang="en-US" dirty="0"/>
              <a:t>10/25/2020</a:t>
            </a:r>
          </a:p>
          <a:p>
            <a:endParaRPr lang="en-US" dirty="0"/>
          </a:p>
          <a:p>
            <a:endParaRPr lang="en-US" dirty="0"/>
          </a:p>
        </p:txBody>
      </p:sp>
    </p:spTree>
    <p:extLst>
      <p:ext uri="{BB962C8B-B14F-4D97-AF65-F5344CB8AC3E}">
        <p14:creationId xmlns:p14="http://schemas.microsoft.com/office/powerpoint/2010/main" val="221179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784B9-4420-E94D-9C59-F0F97E7CB3D5}"/>
              </a:ext>
            </a:extLst>
          </p:cNvPr>
          <p:cNvSpPr>
            <a:spLocks noGrp="1"/>
          </p:cNvSpPr>
          <p:nvPr>
            <p:ph type="title"/>
          </p:nvPr>
        </p:nvSpPr>
        <p:spPr>
          <a:xfrm>
            <a:off x="1043631" y="809898"/>
            <a:ext cx="9942716" cy="1554480"/>
          </a:xfrm>
        </p:spPr>
        <p:txBody>
          <a:bodyPr anchor="ctr">
            <a:normAutofit/>
          </a:bodyPr>
          <a:lstStyle/>
          <a:p>
            <a:r>
              <a:rPr lang="en-US" sz="4800" u="sng">
                <a:latin typeface="Times New Roman" panose="02020603050405020304" pitchFamily="18" charset="0"/>
                <a:cs typeface="Times New Roman" panose="02020603050405020304" pitchFamily="18" charset="0"/>
              </a:rPr>
              <a:t>Conclusion</a:t>
            </a:r>
          </a:p>
        </p:txBody>
      </p:sp>
      <p:sp>
        <p:nvSpPr>
          <p:cNvPr id="24" name="Content Placeholder 2">
            <a:extLst>
              <a:ext uri="{FF2B5EF4-FFF2-40B4-BE49-F238E27FC236}">
                <a16:creationId xmlns:a16="http://schemas.microsoft.com/office/drawing/2014/main" id="{4BD66431-4828-C041-92EE-AA0E42E3E69D}"/>
              </a:ext>
            </a:extLst>
          </p:cNvPr>
          <p:cNvSpPr>
            <a:spLocks noGrp="1"/>
          </p:cNvSpPr>
          <p:nvPr>
            <p:ph idx="1"/>
          </p:nvPr>
        </p:nvSpPr>
        <p:spPr>
          <a:xfrm>
            <a:off x="1045028" y="3017522"/>
            <a:ext cx="9941319" cy="3124658"/>
          </a:xfrm>
        </p:spPr>
        <p:txBody>
          <a:bodyPr anchor="ctr">
            <a:normAutofit/>
          </a:bodyPr>
          <a:lstStyle/>
          <a:p>
            <a:r>
              <a:rPr lang="en-US" sz="2200">
                <a:latin typeface="Times New Roman" panose="02020603050405020304" pitchFamily="18" charset="0"/>
                <a:cs typeface="Times New Roman" panose="02020603050405020304" pitchFamily="18" charset="0"/>
              </a:rPr>
              <a:t> The insights derived from the analysis successfully meets the requirements proposed in business questions. The best time of the year to rent bikes has been determined to be the fall. It was discovered that registered users prefer renting bikes on weekdays, whereas casual users prefer weekends. Furthermore, the study discovered that the demand for bike rentals is significantly influenced by climatic factors including temperature, humidity, and wind speed. </a:t>
            </a:r>
          </a:p>
          <a:p>
            <a:r>
              <a:rPr lang="en-US" sz="2200">
                <a:latin typeface="Times New Roman" panose="02020603050405020304" pitchFamily="18" charset="0"/>
                <a:cs typeface="Times New Roman" panose="02020603050405020304" pitchFamily="18" charset="0"/>
              </a:rPr>
              <a:t>By detecting usage trends for bike rentals, this demand analysis will help to increase customer satisfaction. This will in turn improve supply planning and marketing, leading to an overall increase in the growth of the bike rental business.</a:t>
            </a:r>
          </a:p>
        </p:txBody>
      </p:sp>
      <p:cxnSp>
        <p:nvCxnSpPr>
          <p:cNvPr id="25"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708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A220CEB7-3382-7F6D-2087-D3610AAA0EAE}"/>
              </a:ext>
            </a:extLst>
          </p:cNvPr>
          <p:cNvGraphicFramePr>
            <a:graphicFrameLocks noGrp="1"/>
          </p:cNvGraphicFramePr>
          <p:nvPr>
            <p:ph idx="1"/>
            <p:extLst>
              <p:ext uri="{D42A27DB-BD31-4B8C-83A1-F6EECF244321}">
                <p14:modId xmlns:p14="http://schemas.microsoft.com/office/powerpoint/2010/main" val="107585347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461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8E606B-7B21-6146-B988-768C9B56D1B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Contents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145B1829-625C-1766-D51D-5C019B5FC6CE}"/>
              </a:ext>
            </a:extLst>
          </p:cNvPr>
          <p:cNvGraphicFramePr>
            <a:graphicFrameLocks noGrp="1"/>
          </p:cNvGraphicFramePr>
          <p:nvPr>
            <p:ph idx="1"/>
            <p:extLst>
              <p:ext uri="{D42A27DB-BD31-4B8C-83A1-F6EECF244321}">
                <p14:modId xmlns:p14="http://schemas.microsoft.com/office/powerpoint/2010/main" val="280832335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88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4BE7753F-EB00-A24A-9CD5-05964A885DCA}"/>
              </a:ext>
            </a:extLst>
          </p:cNvPr>
          <p:cNvPicPr>
            <a:picLocks noChangeAspect="1"/>
          </p:cNvPicPr>
          <p:nvPr/>
        </p:nvPicPr>
        <p:blipFill>
          <a:blip r:embed="rId2"/>
          <a:stretch>
            <a:fillRect/>
          </a:stretch>
        </p:blipFill>
        <p:spPr>
          <a:xfrm>
            <a:off x="6541053" y="971871"/>
            <a:ext cx="4777381" cy="47415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E467F0-578D-544D-A1A1-0814759BD52F}"/>
              </a:ext>
            </a:extLst>
          </p:cNvPr>
          <p:cNvSpPr>
            <a:spLocks noGrp="1"/>
          </p:cNvSpPr>
          <p:nvPr>
            <p:ph type="title"/>
          </p:nvPr>
        </p:nvSpPr>
        <p:spPr>
          <a:xfrm>
            <a:off x="838201" y="479493"/>
            <a:ext cx="5257800" cy="1325563"/>
          </a:xfrm>
        </p:spPr>
        <p:txBody>
          <a:bodyPr>
            <a:normAutofit/>
          </a:bodyPr>
          <a:lstStyle/>
          <a:p>
            <a:r>
              <a:rPr lang="en-US" sz="3200"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1E05DBC-EF66-D14D-B1B6-0E26032678D3}"/>
              </a:ext>
            </a:extLst>
          </p:cNvPr>
          <p:cNvSpPr>
            <a:spLocks noGrp="1"/>
          </p:cNvSpPr>
          <p:nvPr>
            <p:ph idx="1"/>
          </p:nvPr>
        </p:nvSpPr>
        <p:spPr>
          <a:xfrm>
            <a:off x="838201" y="1984443"/>
            <a:ext cx="5257800" cy="4192520"/>
          </a:xfrm>
        </p:spPr>
        <p:txBody>
          <a:bodyPr>
            <a:noAutofit/>
          </a:bodyPr>
          <a:lstStyle/>
          <a:p>
            <a:pPr marL="0" indent="0" algn="just">
              <a:buNone/>
            </a:pPr>
            <a:r>
              <a:rPr lang="en-US" sz="2000" dirty="0">
                <a:latin typeface="Times New Roman" panose="02020603050405020304" pitchFamily="18" charset="0"/>
                <a:cs typeface="Times New Roman" panose="02020603050405020304" pitchFamily="18" charset="0"/>
              </a:rPr>
              <a:t>The project is focused on analyzing bike sharing system to get insights on demand of bike rentals. Various business questions were explored by performing analysis using data visualization tool, tableau. The visualizations provided an efficient display of the key performing indicators affecting demand growth. The dataset used for the project consists of basic information regarding bike rentals such as year, month, week, day, date and season when the bikes were rented along with the climatic conditions. </a:t>
            </a:r>
          </a:p>
        </p:txBody>
      </p:sp>
    </p:spTree>
    <p:extLst>
      <p:ext uri="{BB962C8B-B14F-4D97-AF65-F5344CB8AC3E}">
        <p14:creationId xmlns:p14="http://schemas.microsoft.com/office/powerpoint/2010/main" val="16766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aning bicycle on yellow painted wall">
            <a:extLst>
              <a:ext uri="{FF2B5EF4-FFF2-40B4-BE49-F238E27FC236}">
                <a16:creationId xmlns:a16="http://schemas.microsoft.com/office/drawing/2014/main" id="{28114E6C-141B-2961-671D-1FD884BC739B}"/>
              </a:ext>
            </a:extLst>
          </p:cNvPr>
          <p:cNvPicPr>
            <a:picLocks noChangeAspect="1"/>
          </p:cNvPicPr>
          <p:nvPr/>
        </p:nvPicPr>
        <p:blipFill rotWithShape="1">
          <a:blip r:embed="rId2"/>
          <a:srcRect l="5884" r="-1" b="-1"/>
          <a:stretch/>
        </p:blipFill>
        <p:spPr>
          <a:xfrm>
            <a:off x="-1811395"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3FD53-3ACD-A24A-BD9E-C47CF6F4BD88}"/>
              </a:ext>
            </a:extLst>
          </p:cNvPr>
          <p:cNvSpPr>
            <a:spLocks noGrp="1"/>
          </p:cNvSpPr>
          <p:nvPr>
            <p:ph type="title"/>
          </p:nvPr>
        </p:nvSpPr>
        <p:spPr>
          <a:xfrm>
            <a:off x="8030150" y="0"/>
            <a:ext cx="3822189" cy="1899912"/>
          </a:xfrm>
        </p:spPr>
        <p:txBody>
          <a:bodyPr>
            <a:normAutofit/>
          </a:bodyPr>
          <a:lstStyle/>
          <a:p>
            <a:r>
              <a:rPr lang="en-US" sz="3200" u="sng" dirty="0">
                <a:latin typeface="Times New Roman" panose="02020603050405020304" pitchFamily="18" charset="0"/>
                <a:cs typeface="Times New Roman" panose="02020603050405020304" pitchFamily="18" charset="0"/>
              </a:rPr>
              <a:t>Business Questions</a:t>
            </a:r>
          </a:p>
        </p:txBody>
      </p:sp>
      <p:sp>
        <p:nvSpPr>
          <p:cNvPr id="3" name="Content Placeholder 2">
            <a:extLst>
              <a:ext uri="{FF2B5EF4-FFF2-40B4-BE49-F238E27FC236}">
                <a16:creationId xmlns:a16="http://schemas.microsoft.com/office/drawing/2014/main" id="{74E5388C-D62C-6D42-874B-ACE0294C36B8}"/>
              </a:ext>
            </a:extLst>
          </p:cNvPr>
          <p:cNvSpPr>
            <a:spLocks noGrp="1"/>
          </p:cNvSpPr>
          <p:nvPr>
            <p:ph idx="1"/>
          </p:nvPr>
        </p:nvSpPr>
        <p:spPr>
          <a:xfrm>
            <a:off x="7586788" y="1527258"/>
            <a:ext cx="4165705" cy="4957762"/>
          </a:xfrm>
        </p:spPr>
        <p:txBody>
          <a:bodyPr>
            <a:normAutofit fontScale="92500" lnSpcReduction="10000"/>
          </a:bodyPr>
          <a:lstStyle/>
          <a:p>
            <a:pPr lvl="1">
              <a:buFont typeface="Wingdings" pitchFamily="2" charset="2"/>
              <a:buChar char="q"/>
            </a:pPr>
            <a:r>
              <a:rPr lang="en-US" sz="2000" dirty="0">
                <a:latin typeface="Times New Roman" panose="02020603050405020304" pitchFamily="18" charset="0"/>
                <a:cs typeface="Times New Roman" panose="02020603050405020304" pitchFamily="18" charset="0"/>
              </a:rPr>
              <a:t> What is the best season for bike rentals?</a:t>
            </a:r>
          </a:p>
          <a:p>
            <a:pPr lvl="1">
              <a:buFont typeface="Wingdings" pitchFamily="2" charset="2"/>
              <a:buChar char="q"/>
            </a:pPr>
            <a:endParaRPr lang="en-US" sz="2000" dirty="0">
              <a:latin typeface="Times New Roman" panose="02020603050405020304" pitchFamily="18" charset="0"/>
              <a:cs typeface="Times New Roman" panose="02020603050405020304" pitchFamily="18" charset="0"/>
            </a:endParaRPr>
          </a:p>
          <a:p>
            <a:pPr lvl="1">
              <a:buFont typeface="Wingdings" pitchFamily="2" charset="2"/>
              <a:buChar char="q"/>
            </a:pPr>
            <a:r>
              <a:rPr lang="en-US" sz="2000" dirty="0">
                <a:latin typeface="Times New Roman" panose="02020603050405020304" pitchFamily="18" charset="0"/>
                <a:cs typeface="Times New Roman" panose="02020603050405020304" pitchFamily="18" charset="0"/>
              </a:rPr>
              <a:t> Is there any difference in demand for bike rentals between casual and registered users?</a:t>
            </a:r>
          </a:p>
          <a:p>
            <a:pPr lvl="1">
              <a:buFont typeface="Wingdings" pitchFamily="2" charset="2"/>
              <a:buChar char="q"/>
            </a:pPr>
            <a:endParaRPr lang="en-US" sz="2000" dirty="0">
              <a:latin typeface="Times New Roman" panose="02020603050405020304" pitchFamily="18" charset="0"/>
              <a:cs typeface="Times New Roman" panose="02020603050405020304" pitchFamily="18" charset="0"/>
            </a:endParaRPr>
          </a:p>
          <a:p>
            <a:pPr lvl="1">
              <a:buFont typeface="Wingdings" pitchFamily="2" charset="2"/>
              <a:buChar char="q"/>
            </a:pPr>
            <a:r>
              <a:rPr lang="en-US" sz="2000" dirty="0">
                <a:latin typeface="Times New Roman" panose="02020603050405020304" pitchFamily="18" charset="0"/>
                <a:cs typeface="Times New Roman" panose="02020603050405020304" pitchFamily="18" charset="0"/>
              </a:rPr>
              <a:t> How does the usage of bikes change as the wind speed changes throughout the year?</a:t>
            </a:r>
          </a:p>
          <a:p>
            <a:pPr lvl="1">
              <a:buFont typeface="Wingdings" pitchFamily="2" charset="2"/>
              <a:buChar char="q"/>
            </a:pPr>
            <a:endParaRPr lang="en-US" sz="2000" dirty="0">
              <a:latin typeface="Times New Roman" panose="02020603050405020304" pitchFamily="18" charset="0"/>
              <a:cs typeface="Times New Roman" panose="02020603050405020304" pitchFamily="18" charset="0"/>
            </a:endParaRPr>
          </a:p>
          <a:p>
            <a:pPr lvl="1">
              <a:buFont typeface="Wingdings" pitchFamily="2" charset="2"/>
              <a:buChar char="q"/>
            </a:pPr>
            <a:r>
              <a:rPr lang="en-US" sz="2000" dirty="0">
                <a:latin typeface="Times New Roman" panose="02020603050405020304" pitchFamily="18" charset="0"/>
                <a:cs typeface="Times New Roman" panose="02020603050405020304" pitchFamily="18" charset="0"/>
              </a:rPr>
              <a:t> What is the effect of temperature and humidity on demand of bike rentals?</a:t>
            </a:r>
          </a:p>
          <a:p>
            <a:pPr lvl="1">
              <a:buFont typeface="Wingdings" pitchFamily="2" charset="2"/>
              <a:buChar char="q"/>
            </a:pPr>
            <a:endParaRPr lang="en-US" sz="2000" dirty="0">
              <a:latin typeface="Times New Roman" panose="02020603050405020304" pitchFamily="18" charset="0"/>
              <a:cs typeface="Times New Roman" panose="02020603050405020304" pitchFamily="18" charset="0"/>
            </a:endParaRPr>
          </a:p>
          <a:p>
            <a:pPr lvl="1">
              <a:buFont typeface="Wingdings" pitchFamily="2" charset="2"/>
              <a:buChar char="q"/>
            </a:pPr>
            <a:r>
              <a:rPr lang="en-US" sz="2000" dirty="0">
                <a:latin typeface="Times New Roman" panose="02020603050405020304" pitchFamily="18" charset="0"/>
                <a:cs typeface="Times New Roman" panose="02020603050405020304" pitchFamily="18" charset="0"/>
              </a:rPr>
              <a:t> Which weather conditions are ideal for renting a bike?</a:t>
            </a:r>
          </a:p>
          <a:p>
            <a:pPr lvl="1"/>
            <a:endParaRPr lang="en-US" sz="1700" dirty="0"/>
          </a:p>
        </p:txBody>
      </p:sp>
    </p:spTree>
    <p:extLst>
      <p:ext uri="{BB962C8B-B14F-4D97-AF65-F5344CB8AC3E}">
        <p14:creationId xmlns:p14="http://schemas.microsoft.com/office/powerpoint/2010/main" val="4448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bar chart&#10;&#10;Description automatically generated">
            <a:extLst>
              <a:ext uri="{FF2B5EF4-FFF2-40B4-BE49-F238E27FC236}">
                <a16:creationId xmlns:a16="http://schemas.microsoft.com/office/drawing/2014/main" id="{CBC77FE3-4AC8-574A-B624-8E299670DE89}"/>
              </a:ext>
            </a:extLst>
          </p:cNvPr>
          <p:cNvPicPr>
            <a:picLocks noChangeAspect="1"/>
          </p:cNvPicPr>
          <p:nvPr/>
        </p:nvPicPr>
        <p:blipFill>
          <a:blip r:embed="rId2"/>
          <a:stretch>
            <a:fillRect/>
          </a:stretch>
        </p:blipFill>
        <p:spPr>
          <a:xfrm>
            <a:off x="310234" y="472613"/>
            <a:ext cx="6419179" cy="5287477"/>
          </a:xfrm>
          <a:prstGeom prst="rect">
            <a:avLst/>
          </a:prstGeom>
        </p:spPr>
      </p:pic>
      <p:sp>
        <p:nvSpPr>
          <p:cNvPr id="51" name="Rectangle 5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A4EF70FD-B052-4967-B5F1-89DEE061459C}"/>
              </a:ext>
            </a:extLst>
          </p:cNvPr>
          <p:cNvSpPr>
            <a:spLocks noGrp="1"/>
          </p:cNvSpPr>
          <p:nvPr>
            <p:ph idx="1"/>
          </p:nvPr>
        </p:nvSpPr>
        <p:spPr>
          <a:xfrm>
            <a:off x="7202111" y="1944913"/>
            <a:ext cx="4282984" cy="3511943"/>
          </a:xfrm>
        </p:spPr>
        <p:txBody>
          <a:bodyPr anchor="ctr">
            <a:normAutofit/>
          </a:bodyPr>
          <a:lstStyle/>
          <a:p>
            <a:r>
              <a:rPr lang="en-US" sz="1800"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extensive view of number of casual and registered users with respect to seasons.</a:t>
            </a:r>
          </a:p>
          <a:p>
            <a:r>
              <a:rPr lang="en-US" sz="1800" dirty="0">
                <a:latin typeface="Times New Roman" panose="02020603050405020304" pitchFamily="18" charset="0"/>
                <a:cs typeface="Times New Roman" panose="02020603050405020304" pitchFamily="18" charset="0"/>
              </a:rPr>
              <a:t>T</a:t>
            </a:r>
            <a:r>
              <a:rPr lang="en-US" sz="1800" dirty="0">
                <a:effectLst/>
                <a:latin typeface="Times New Roman" panose="02020603050405020304" pitchFamily="18" charset="0"/>
                <a:cs typeface="Times New Roman" panose="02020603050405020304" pitchFamily="18" charset="0"/>
              </a:rPr>
              <a:t>he season of fall, has the highest number of users for both types.</a:t>
            </a:r>
          </a:p>
          <a:p>
            <a:r>
              <a:rPr lang="en-US" sz="1800" dirty="0">
                <a:latin typeface="Times New Roman" panose="02020603050405020304" pitchFamily="18" charset="0"/>
                <a:cs typeface="Times New Roman" panose="02020603050405020304" pitchFamily="18" charset="0"/>
              </a:rPr>
              <a:t>T</a:t>
            </a:r>
            <a:r>
              <a:rPr lang="en-US" sz="1800" dirty="0">
                <a:effectLst/>
                <a:latin typeface="Times New Roman" panose="02020603050405020304" pitchFamily="18" charset="0"/>
                <a:cs typeface="Times New Roman" panose="02020603050405020304" pitchFamily="18" charset="0"/>
              </a:rPr>
              <a:t>he season </a:t>
            </a:r>
            <a:r>
              <a:rPr lang="en-US" sz="1800" dirty="0">
                <a:latin typeface="Times New Roman" panose="02020603050405020304" pitchFamily="18" charset="0"/>
                <a:cs typeface="Times New Roman" panose="02020603050405020304" pitchFamily="18" charset="0"/>
              </a:rPr>
              <a:t>of </a:t>
            </a:r>
            <a:r>
              <a:rPr lang="en-US" sz="1800" dirty="0">
                <a:effectLst/>
                <a:latin typeface="Times New Roman" panose="02020603050405020304" pitchFamily="18" charset="0"/>
                <a:cs typeface="Times New Roman" panose="02020603050405020304" pitchFamily="18" charset="0"/>
              </a:rPr>
              <a:t>spring, has the least </a:t>
            </a:r>
            <a:r>
              <a:rPr lang="en-US" sz="1800" dirty="0">
                <a:latin typeface="Times New Roman" panose="02020603050405020304" pitchFamily="18" charset="0"/>
                <a:cs typeface="Times New Roman" panose="02020603050405020304" pitchFamily="18" charset="0"/>
              </a:rPr>
              <a:t>number </a:t>
            </a:r>
            <a:r>
              <a:rPr lang="en-US" sz="1800" dirty="0">
                <a:effectLst/>
                <a:latin typeface="Times New Roman" panose="02020603050405020304" pitchFamily="18" charset="0"/>
                <a:cs typeface="Times New Roman" panose="02020603050405020304" pitchFamily="18" charset="0"/>
              </a:rPr>
              <a:t>of casual and registered users.</a:t>
            </a:r>
          </a:p>
          <a:p>
            <a:pPr marL="0" indent="0">
              <a:buNone/>
            </a:pPr>
            <a:endParaRPr lang="en-US" sz="1800" dirty="0"/>
          </a:p>
        </p:txBody>
      </p:sp>
      <p:sp>
        <p:nvSpPr>
          <p:cNvPr id="53" name="Rectangle 5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ical user interface, text, application&#10;&#10;Description automatically generated">
            <a:extLst>
              <a:ext uri="{FF2B5EF4-FFF2-40B4-BE49-F238E27FC236}">
                <a16:creationId xmlns:a16="http://schemas.microsoft.com/office/drawing/2014/main" id="{9BCBB9F7-4628-1B49-B65E-11033F40326F}"/>
              </a:ext>
            </a:extLst>
          </p:cNvPr>
          <p:cNvPicPr>
            <a:picLocks noChangeAspect="1"/>
          </p:cNvPicPr>
          <p:nvPr/>
        </p:nvPicPr>
        <p:blipFill>
          <a:blip r:embed="rId3"/>
          <a:stretch>
            <a:fillRect/>
          </a:stretch>
        </p:blipFill>
        <p:spPr>
          <a:xfrm>
            <a:off x="5494146" y="399709"/>
            <a:ext cx="1422916" cy="698201"/>
          </a:xfrm>
          <a:prstGeom prst="rect">
            <a:avLst/>
          </a:prstGeom>
        </p:spPr>
      </p:pic>
    </p:spTree>
    <p:extLst>
      <p:ext uri="{BB962C8B-B14F-4D97-AF65-F5344CB8AC3E}">
        <p14:creationId xmlns:p14="http://schemas.microsoft.com/office/powerpoint/2010/main" val="3647720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4">
            <a:extLst>
              <a:ext uri="{FF2B5EF4-FFF2-40B4-BE49-F238E27FC236}">
                <a16:creationId xmlns:a16="http://schemas.microsoft.com/office/drawing/2014/main" id="{195CBDAB-AC78-E7F6-CCA7-85201902AFB6}"/>
              </a:ext>
            </a:extLst>
          </p:cNvPr>
          <p:cNvSpPr>
            <a:spLocks noGrp="1"/>
          </p:cNvSpPr>
          <p:nvPr>
            <p:ph idx="1"/>
          </p:nvPr>
        </p:nvSpPr>
        <p:spPr>
          <a:xfrm>
            <a:off x="590719" y="2330505"/>
            <a:ext cx="4559425" cy="3979585"/>
          </a:xfrm>
        </p:spPr>
        <p:txBody>
          <a:bodyPr anchor="ctr">
            <a:normAutofit/>
          </a:bodyPr>
          <a:lstStyle/>
          <a:p>
            <a:r>
              <a:rPr lang="en-US" sz="2000" dirty="0">
                <a:effectLst/>
                <a:latin typeface="Times New Roman" panose="02020603050405020304" pitchFamily="18" charset="0"/>
                <a:cs typeface="Times New Roman" panose="02020603050405020304" pitchFamily="18" charset="0"/>
              </a:rPr>
              <a:t>The days typically preferred by casual and registered users to hire bikes. </a:t>
            </a:r>
          </a:p>
          <a:p>
            <a:r>
              <a:rPr lang="en-US" sz="2000" dirty="0">
                <a:effectLst/>
                <a:latin typeface="Times New Roman" panose="02020603050405020304" pitchFamily="18" charset="0"/>
                <a:cs typeface="Times New Roman" panose="02020603050405020304" pitchFamily="18" charset="0"/>
              </a:rPr>
              <a:t>The weekend (i.e., Saturday and Sunday) has the highest number of casual users renting bikes</a:t>
            </a:r>
          </a:p>
          <a:p>
            <a:r>
              <a:rPr lang="en-US" sz="2000" dirty="0">
                <a:effectLst/>
                <a:latin typeface="Times New Roman" panose="02020603050405020304" pitchFamily="18" charset="0"/>
                <a:cs typeface="Times New Roman" panose="02020603050405020304" pitchFamily="18" charset="0"/>
              </a:rPr>
              <a:t>Whereas the registered users are observed preferring week</a:t>
            </a:r>
            <a:r>
              <a:rPr lang="en-US" sz="2000" dirty="0">
                <a:latin typeface="Times New Roman" panose="02020603050405020304" pitchFamily="18" charset="0"/>
                <a:cs typeface="Times New Roman" panose="02020603050405020304" pitchFamily="18" charset="0"/>
              </a:rPr>
              <a:t>days for renting bikes</a:t>
            </a:r>
            <a:endParaRPr lang="en-US" sz="2000" dirty="0">
              <a:effectLst/>
              <a:latin typeface="Times New Roman" panose="02020603050405020304" pitchFamily="18" charset="0"/>
              <a:cs typeface="Times New Roman" panose="02020603050405020304" pitchFamily="18" charset="0"/>
            </a:endParaRPr>
          </a:p>
          <a:p>
            <a:pPr marL="0" indent="0">
              <a:buNone/>
            </a:pPr>
            <a:endParaRPr lang="en-US" sz="2000" dirty="0">
              <a:effectLst/>
              <a:latin typeface="Helvetica Neue" panose="02000503000000020004" pitchFamily="2" charset="0"/>
            </a:endParaRPr>
          </a:p>
          <a:p>
            <a:pPr marL="0" indent="0">
              <a:buNone/>
            </a:pPr>
            <a:endParaRPr lang="en-US" sz="2000" dirty="0"/>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C791E0D2-A6DD-2E41-800E-6DB138A81FC3}"/>
              </a:ext>
            </a:extLst>
          </p:cNvPr>
          <p:cNvPicPr>
            <a:picLocks noChangeAspect="1"/>
          </p:cNvPicPr>
          <p:nvPr/>
        </p:nvPicPr>
        <p:blipFill rotWithShape="1">
          <a:blip r:embed="rId2"/>
          <a:srcRect l="615" r="3961" b="-2"/>
          <a:stretch/>
        </p:blipFill>
        <p:spPr>
          <a:xfrm>
            <a:off x="5685809" y="607682"/>
            <a:ext cx="5882518" cy="5702408"/>
          </a:xfrm>
          <a:prstGeom prst="rect">
            <a:avLst/>
          </a:prstGeom>
        </p:spPr>
      </p:pic>
    </p:spTree>
    <p:extLst>
      <p:ext uri="{BB962C8B-B14F-4D97-AF65-F5344CB8AC3E}">
        <p14:creationId xmlns:p14="http://schemas.microsoft.com/office/powerpoint/2010/main" val="148147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B199CB74-C1BB-1063-F486-82D78931385D}"/>
              </a:ext>
            </a:extLst>
          </p:cNvPr>
          <p:cNvSpPr>
            <a:spLocks noGrp="1"/>
          </p:cNvSpPr>
          <p:nvPr>
            <p:ph idx="1"/>
          </p:nvPr>
        </p:nvSpPr>
        <p:spPr>
          <a:xfrm>
            <a:off x="616533" y="2228123"/>
            <a:ext cx="4282984" cy="3511943"/>
          </a:xfrm>
        </p:spPr>
        <p:txBody>
          <a:bodyPr anchor="ctr">
            <a:normAutofit/>
          </a:bodyPr>
          <a:lstStyle/>
          <a:p>
            <a:r>
              <a:rPr lang="en-US" sz="2000" dirty="0">
                <a:effectLst/>
                <a:latin typeface="Times New Roman" panose="02020603050405020304" pitchFamily="18" charset="0"/>
                <a:cs typeface="Times New Roman" panose="02020603050405020304" pitchFamily="18" charset="0"/>
              </a:rPr>
              <a:t>The effect of the season and wind speed on bike rentals </a:t>
            </a:r>
            <a:r>
              <a:rPr lang="en-US" sz="2000" dirty="0">
                <a:latin typeface="Times New Roman" panose="02020603050405020304" pitchFamily="18" charset="0"/>
                <a:cs typeface="Times New Roman" panose="02020603050405020304" pitchFamily="18" charset="0"/>
              </a:rPr>
              <a:t>in </a:t>
            </a:r>
            <a:r>
              <a:rPr lang="en-US" sz="2000" dirty="0">
                <a:effectLst/>
                <a:latin typeface="Times New Roman" panose="02020603050405020304" pitchFamily="18" charset="0"/>
                <a:cs typeface="Times New Roman" panose="02020603050405020304" pitchFamily="18" charset="0"/>
              </a:rPr>
              <a:t>detail. </a:t>
            </a:r>
          </a:p>
          <a:p>
            <a:r>
              <a:rPr lang="en-US" sz="2000" dirty="0">
                <a:effectLst/>
                <a:latin typeface="Times New Roman" panose="02020603050405020304" pitchFamily="18" charset="0"/>
                <a:cs typeface="Times New Roman" panose="02020603050405020304" pitchFamily="18" charset="0"/>
              </a:rPr>
              <a:t>Both types of users, casual and registered choose the fall as the best time to hire bike.</a:t>
            </a:r>
          </a:p>
          <a:p>
            <a:r>
              <a:rPr lang="en-US" sz="2000" dirty="0">
                <a:latin typeface="Times New Roman" panose="02020603050405020304" pitchFamily="18" charset="0"/>
                <a:cs typeface="Times New Roman" panose="02020603050405020304" pitchFamily="18" charset="0"/>
              </a:rPr>
              <a:t>T</a:t>
            </a:r>
            <a:r>
              <a:rPr lang="en-US" sz="2000" dirty="0">
                <a:effectLst/>
                <a:latin typeface="Times New Roman" panose="02020603050405020304" pitchFamily="18" charset="0"/>
                <a:cs typeface="Times New Roman" panose="02020603050405020304" pitchFamily="18" charset="0"/>
              </a:rPr>
              <a:t>he ideal days for casual and registered users to rent bikes tend to have windspeed between 10 and 20 mph. </a:t>
            </a:r>
          </a:p>
          <a:p>
            <a:r>
              <a:rPr lang="en-US" sz="2000" dirty="0">
                <a:latin typeface="Times New Roman" panose="02020603050405020304" pitchFamily="18" charset="0"/>
                <a:cs typeface="Times New Roman" panose="02020603050405020304" pitchFamily="18" charset="0"/>
              </a:rPr>
              <a:t>W</a:t>
            </a:r>
            <a:r>
              <a:rPr lang="en-US" sz="2000" dirty="0">
                <a:effectLst/>
                <a:latin typeface="Times New Roman" panose="02020603050405020304" pitchFamily="18" charset="0"/>
                <a:cs typeface="Times New Roman" panose="02020603050405020304" pitchFamily="18" charset="0"/>
              </a:rPr>
              <a:t>hen wind speed increases, the usage of bikes decreases.</a:t>
            </a:r>
          </a:p>
          <a:p>
            <a:pPr marL="0" indent="0">
              <a:buNone/>
            </a:pPr>
            <a:endParaRPr lang="en-US" sz="1800" dirty="0"/>
          </a:p>
        </p:txBody>
      </p:sp>
      <p:sp>
        <p:nvSpPr>
          <p:cNvPr id="37"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BCD2467A-1DAD-C04E-9DF0-8B190A643F43}"/>
              </a:ext>
            </a:extLst>
          </p:cNvPr>
          <p:cNvPicPr>
            <a:picLocks noChangeAspect="1"/>
          </p:cNvPicPr>
          <p:nvPr/>
        </p:nvPicPr>
        <p:blipFill>
          <a:blip r:embed="rId2"/>
          <a:stretch>
            <a:fillRect/>
          </a:stretch>
        </p:blipFill>
        <p:spPr>
          <a:xfrm>
            <a:off x="5275289" y="346507"/>
            <a:ext cx="6606477" cy="5423559"/>
          </a:xfrm>
          <a:prstGeom prst="rect">
            <a:avLst/>
          </a:prstGeom>
        </p:spPr>
      </p:pic>
      <p:pic>
        <p:nvPicPr>
          <p:cNvPr id="9" name="Picture 8" descr="Graphical user interface, application, chat or text message&#10;&#10;Description automatically generated">
            <a:extLst>
              <a:ext uri="{FF2B5EF4-FFF2-40B4-BE49-F238E27FC236}">
                <a16:creationId xmlns:a16="http://schemas.microsoft.com/office/drawing/2014/main" id="{7E1BE9E8-E189-634E-ACC5-D364EACAD794}"/>
              </a:ext>
            </a:extLst>
          </p:cNvPr>
          <p:cNvPicPr>
            <a:picLocks noChangeAspect="1"/>
          </p:cNvPicPr>
          <p:nvPr/>
        </p:nvPicPr>
        <p:blipFill>
          <a:blip r:embed="rId3"/>
          <a:stretch>
            <a:fillRect/>
          </a:stretch>
        </p:blipFill>
        <p:spPr>
          <a:xfrm>
            <a:off x="10585448" y="74158"/>
            <a:ext cx="1030290" cy="740665"/>
          </a:xfrm>
          <a:prstGeom prst="rect">
            <a:avLst/>
          </a:prstGeom>
        </p:spPr>
      </p:pic>
    </p:spTree>
    <p:extLst>
      <p:ext uri="{BB962C8B-B14F-4D97-AF65-F5344CB8AC3E}">
        <p14:creationId xmlns:p14="http://schemas.microsoft.com/office/powerpoint/2010/main" val="323164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8">
            <a:extLst>
              <a:ext uri="{FF2B5EF4-FFF2-40B4-BE49-F238E27FC236}">
                <a16:creationId xmlns:a16="http://schemas.microsoft.com/office/drawing/2014/main" id="{80EE1780-3DDC-3424-9619-1AD75B814ECD}"/>
              </a:ext>
            </a:extLst>
          </p:cNvPr>
          <p:cNvSpPr>
            <a:spLocks noGrp="1"/>
          </p:cNvSpPr>
          <p:nvPr>
            <p:ph idx="1"/>
          </p:nvPr>
        </p:nvSpPr>
        <p:spPr>
          <a:xfrm>
            <a:off x="645066" y="2031101"/>
            <a:ext cx="4282984" cy="3511943"/>
          </a:xfrm>
        </p:spPr>
        <p:txBody>
          <a:bodyPr anchor="ctr">
            <a:normAutofit/>
          </a:bodyPr>
          <a:lstStyle/>
          <a:p>
            <a:r>
              <a:rPr lang="en-US" sz="2000" dirty="0">
                <a:latin typeface="Times New Roman" panose="02020603050405020304" pitchFamily="18" charset="0"/>
                <a:cs typeface="Times New Roman" panose="02020603050405020304" pitchFamily="18" charset="0"/>
              </a:rPr>
              <a:t>Variance in temperature and humidity throughout the year.</a:t>
            </a:r>
          </a:p>
          <a:p>
            <a:r>
              <a:rPr lang="en-US" sz="2000" dirty="0">
                <a:latin typeface="Times New Roman" panose="02020603050405020304" pitchFamily="18" charset="0"/>
                <a:cs typeface="Times New Roman" panose="02020603050405020304" pitchFamily="18" charset="0"/>
              </a:rPr>
              <a:t>Highest count of users renting bikes is observed in the months of June to August.</a:t>
            </a:r>
          </a:p>
          <a:p>
            <a:r>
              <a:rPr lang="en-US" sz="2000" dirty="0">
                <a:latin typeface="Times New Roman" panose="02020603050405020304" pitchFamily="18" charset="0"/>
                <a:cs typeface="Times New Roman" panose="02020603050405020304" pitchFamily="18" charset="0"/>
              </a:rPr>
              <a:t>During this period, the average temperature is found to be highest and average humidity is found to be low.</a:t>
            </a:r>
          </a:p>
        </p:txBody>
      </p:sp>
      <p:sp>
        <p:nvSpPr>
          <p:cNvPr id="58" name="Rectangle 5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F701A690-0DD4-8B45-9186-8112860394F5}"/>
              </a:ext>
            </a:extLst>
          </p:cNvPr>
          <p:cNvPicPr>
            <a:picLocks noChangeAspect="1"/>
          </p:cNvPicPr>
          <p:nvPr/>
        </p:nvPicPr>
        <p:blipFill rotWithShape="1">
          <a:blip r:embed="rId2"/>
          <a:srcRect r="2232" b="-2"/>
          <a:stretch/>
        </p:blipFill>
        <p:spPr>
          <a:xfrm>
            <a:off x="5696791" y="587829"/>
            <a:ext cx="5918965" cy="532770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CCD1B7FD-7132-9D43-B30B-7FE562F21662}"/>
              </a:ext>
            </a:extLst>
          </p:cNvPr>
          <p:cNvPicPr>
            <a:picLocks noChangeAspect="1"/>
          </p:cNvPicPr>
          <p:nvPr/>
        </p:nvPicPr>
        <p:blipFill>
          <a:blip r:embed="rId3"/>
          <a:stretch>
            <a:fillRect/>
          </a:stretch>
        </p:blipFill>
        <p:spPr>
          <a:xfrm>
            <a:off x="10525251" y="263863"/>
            <a:ext cx="1416071" cy="665268"/>
          </a:xfrm>
          <a:prstGeom prst="rect">
            <a:avLst/>
          </a:prstGeom>
        </p:spPr>
      </p:pic>
    </p:spTree>
    <p:extLst>
      <p:ext uri="{BB962C8B-B14F-4D97-AF65-F5344CB8AC3E}">
        <p14:creationId xmlns:p14="http://schemas.microsoft.com/office/powerpoint/2010/main" val="159083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5C453C6-1C02-0782-A6A4-25A48683DDF6}"/>
              </a:ext>
            </a:extLst>
          </p:cNvPr>
          <p:cNvSpPr>
            <a:spLocks noGrp="1"/>
          </p:cNvSpPr>
          <p:nvPr>
            <p:ph idx="1"/>
          </p:nvPr>
        </p:nvSpPr>
        <p:spPr>
          <a:xfrm>
            <a:off x="563193" y="1876256"/>
            <a:ext cx="4559425" cy="3979585"/>
          </a:xfrm>
        </p:spPr>
        <p:txBody>
          <a:bodyPr anchor="ctr">
            <a:normAutofit/>
          </a:bodyPr>
          <a:lstStyle/>
          <a:p>
            <a:r>
              <a:rPr lang="en-US" sz="2000" dirty="0">
                <a:latin typeface="Times New Roman" panose="02020603050405020304" pitchFamily="18" charset="0"/>
                <a:cs typeface="Times New Roman" panose="02020603050405020304" pitchFamily="18" charset="0"/>
              </a:rPr>
              <a:t>The weather situation affecting bike rentals.</a:t>
            </a:r>
          </a:p>
          <a:p>
            <a:r>
              <a:rPr lang="en-US" sz="2000" dirty="0">
                <a:latin typeface="Times New Roman" panose="02020603050405020304" pitchFamily="18" charset="0"/>
                <a:cs typeface="Times New Roman" panose="02020603050405020304" pitchFamily="18" charset="0"/>
              </a:rPr>
              <a:t>The clear weather is found to be the best situation for bike rentals especially in the months of June – August.</a:t>
            </a:r>
          </a:p>
          <a:p>
            <a:r>
              <a:rPr lang="en-US" sz="2000" dirty="0">
                <a:latin typeface="Times New Roman" panose="02020603050405020304" pitchFamily="18" charset="0"/>
                <a:cs typeface="Times New Roman" panose="02020603050405020304" pitchFamily="18" charset="0"/>
              </a:rPr>
              <a:t>Whereas the light snow is the least preferred weather situation.</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hart&#10;&#10;Description automatically generated">
            <a:extLst>
              <a:ext uri="{FF2B5EF4-FFF2-40B4-BE49-F238E27FC236}">
                <a16:creationId xmlns:a16="http://schemas.microsoft.com/office/drawing/2014/main" id="{35194DAF-FDC3-4345-87A0-FEC052593E41}"/>
              </a:ext>
            </a:extLst>
          </p:cNvPr>
          <p:cNvPicPr>
            <a:picLocks noChangeAspect="1"/>
          </p:cNvPicPr>
          <p:nvPr/>
        </p:nvPicPr>
        <p:blipFill>
          <a:blip r:embed="rId2"/>
          <a:stretch>
            <a:fillRect/>
          </a:stretch>
        </p:blipFill>
        <p:spPr>
          <a:xfrm>
            <a:off x="5953643" y="721994"/>
            <a:ext cx="4744027" cy="5649137"/>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BAD1A64-3AAB-6A45-A658-28D11D9E2E95}"/>
              </a:ext>
            </a:extLst>
          </p:cNvPr>
          <p:cNvPicPr>
            <a:picLocks noChangeAspect="1"/>
          </p:cNvPicPr>
          <p:nvPr/>
        </p:nvPicPr>
        <p:blipFill>
          <a:blip r:embed="rId3"/>
          <a:stretch>
            <a:fillRect/>
          </a:stretch>
        </p:blipFill>
        <p:spPr>
          <a:xfrm>
            <a:off x="10002198" y="1286532"/>
            <a:ext cx="1258664" cy="589724"/>
          </a:xfrm>
          <a:prstGeom prst="rect">
            <a:avLst/>
          </a:prstGeom>
        </p:spPr>
      </p:pic>
    </p:spTree>
    <p:extLst>
      <p:ext uri="{BB962C8B-B14F-4D97-AF65-F5344CB8AC3E}">
        <p14:creationId xmlns:p14="http://schemas.microsoft.com/office/powerpoint/2010/main" val="1505180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548</Words>
  <Application>Microsoft Macintosh PowerPoint</Application>
  <PresentationFormat>Widescreen</PresentationFormat>
  <Paragraphs>48</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Helvetica Neue</vt:lpstr>
      <vt:lpstr>Times New Roman</vt:lpstr>
      <vt:lpstr>Wingdings</vt:lpstr>
      <vt:lpstr>Office Theme</vt:lpstr>
      <vt:lpstr>Demand Analysis for Bike Sharing Platform</vt:lpstr>
      <vt:lpstr>Contents</vt:lpstr>
      <vt:lpstr>Introduction</vt:lpstr>
      <vt:lpstr>Business Questions</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Demand Analysis for Bike Sharing Platform</dc:title>
  <dc:creator>Ansh Aya</dc:creator>
  <cp:lastModifiedBy>Ansh Aya</cp:lastModifiedBy>
  <cp:revision>2</cp:revision>
  <dcterms:created xsi:type="dcterms:W3CDTF">2022-10-26T07:07:43Z</dcterms:created>
  <dcterms:modified xsi:type="dcterms:W3CDTF">2022-10-26T21:57:14Z</dcterms:modified>
</cp:coreProperties>
</file>